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7"/>
  </p:notesMasterIdLst>
  <p:handoutMasterIdLst>
    <p:handoutMasterId r:id="rId28"/>
  </p:handoutMasterIdLst>
  <p:sldIdLst>
    <p:sldId id="256" r:id="rId2"/>
    <p:sldId id="308" r:id="rId3"/>
    <p:sldId id="309" r:id="rId4"/>
    <p:sldId id="310" r:id="rId5"/>
    <p:sldId id="278" r:id="rId6"/>
    <p:sldId id="279" r:id="rId7"/>
    <p:sldId id="280" r:id="rId8"/>
    <p:sldId id="299" r:id="rId9"/>
    <p:sldId id="281" r:id="rId10"/>
    <p:sldId id="297" r:id="rId11"/>
    <p:sldId id="282" r:id="rId12"/>
    <p:sldId id="300" r:id="rId13"/>
    <p:sldId id="286" r:id="rId14"/>
    <p:sldId id="285" r:id="rId15"/>
    <p:sldId id="301" r:id="rId16"/>
    <p:sldId id="307" r:id="rId17"/>
    <p:sldId id="306" r:id="rId18"/>
    <p:sldId id="289" r:id="rId19"/>
    <p:sldId id="304" r:id="rId20"/>
    <p:sldId id="305" r:id="rId21"/>
    <p:sldId id="288" r:id="rId22"/>
    <p:sldId id="290" r:id="rId23"/>
    <p:sldId id="303" r:id="rId24"/>
    <p:sldId id="274" r:id="rId25"/>
    <p:sldId id="275" r:id="rId26"/>
  </p:sldIdLst>
  <p:sldSz cx="9144000" cy="6858000" type="screen4x3"/>
  <p:notesSz cx="6669088"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8" autoAdjust="0"/>
    <p:restoredTop sz="91099" autoAdjust="0"/>
  </p:normalViewPr>
  <p:slideViewPr>
    <p:cSldViewPr>
      <p:cViewPr varScale="1">
        <p:scale>
          <a:sx n="107" d="100"/>
          <a:sy n="107" d="100"/>
        </p:scale>
        <p:origin x="1496" y="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0"/>
            <a:ext cx="2889938" cy="493633"/>
          </a:xfrm>
          <a:prstGeom prst="rect">
            <a:avLst/>
          </a:prstGeom>
        </p:spPr>
        <p:txBody>
          <a:bodyPr vert="horz" lIns="91440" tIns="45720" rIns="91440" bIns="45720" rtlCol="0"/>
          <a:lstStyle>
            <a:lvl1pPr algn="r">
              <a:defRPr sz="1200"/>
            </a:lvl1pPr>
          </a:lstStyle>
          <a:p>
            <a:fld id="{7BB96B0D-BB89-414D-AD8B-710C99785072}" type="datetimeFigureOut">
              <a:rPr lang="en-GB" smtClean="0"/>
              <a:t>18/07/2022</a:t>
            </a:fld>
            <a:endParaRPr lang="en-GB"/>
          </a:p>
        </p:txBody>
      </p:sp>
      <p:sp>
        <p:nvSpPr>
          <p:cNvPr id="4" name="Footer Placeholder 3"/>
          <p:cNvSpPr>
            <a:spLocks noGrp="1"/>
          </p:cNvSpPr>
          <p:nvPr>
            <p:ph type="ftr" sz="quarter" idx="2"/>
          </p:nvPr>
        </p:nvSpPr>
        <p:spPr>
          <a:xfrm>
            <a:off x="0" y="9377316"/>
            <a:ext cx="2889938" cy="49363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377316"/>
            <a:ext cx="2889938" cy="493633"/>
          </a:xfrm>
          <a:prstGeom prst="rect">
            <a:avLst/>
          </a:prstGeom>
        </p:spPr>
        <p:txBody>
          <a:bodyPr vert="horz" lIns="91440" tIns="45720" rIns="91440" bIns="45720" rtlCol="0" anchor="b"/>
          <a:lstStyle>
            <a:lvl1pPr algn="r">
              <a:defRPr sz="1200"/>
            </a:lvl1pPr>
          </a:lstStyle>
          <a:p>
            <a:fld id="{AD5BC0CB-7988-48D7-9C4A-6CC6464BEB0D}" type="slidenum">
              <a:rPr lang="en-GB" smtClean="0"/>
              <a:t>‹#›</a:t>
            </a:fld>
            <a:endParaRPr lang="en-GB"/>
          </a:p>
        </p:txBody>
      </p:sp>
    </p:spTree>
    <p:extLst>
      <p:ext uri="{BB962C8B-B14F-4D97-AF65-F5344CB8AC3E}">
        <p14:creationId xmlns:p14="http://schemas.microsoft.com/office/powerpoint/2010/main" val="4020768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7607" y="0"/>
            <a:ext cx="2889938" cy="493633"/>
          </a:xfrm>
          <a:prstGeom prst="rect">
            <a:avLst/>
          </a:prstGeom>
        </p:spPr>
        <p:txBody>
          <a:bodyPr vert="horz" lIns="91440" tIns="45720" rIns="91440" bIns="45720" rtlCol="0"/>
          <a:lstStyle>
            <a:lvl1pPr algn="r">
              <a:defRPr sz="1200"/>
            </a:lvl1pPr>
          </a:lstStyle>
          <a:p>
            <a:fld id="{7BDDBE35-E055-48E8-A8BA-78FBE7C5DBB3}" type="datetimeFigureOut">
              <a:rPr lang="en-GB" smtClean="0"/>
              <a:t>18/07/2022</a:t>
            </a:fld>
            <a:endParaRPr lang="en-GB"/>
          </a:p>
        </p:txBody>
      </p:sp>
      <p:sp>
        <p:nvSpPr>
          <p:cNvPr id="4" name="Slide Image Placeholder 3"/>
          <p:cNvSpPr>
            <a:spLocks noGrp="1" noRot="1" noChangeAspect="1"/>
          </p:cNvSpPr>
          <p:nvPr>
            <p:ph type="sldImg" idx="2"/>
          </p:nvPr>
        </p:nvSpPr>
        <p:spPr>
          <a:xfrm>
            <a:off x="866775" y="739775"/>
            <a:ext cx="4935538" cy="37036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7316"/>
            <a:ext cx="2889938" cy="49363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7607" y="9377316"/>
            <a:ext cx="2889938" cy="493633"/>
          </a:xfrm>
          <a:prstGeom prst="rect">
            <a:avLst/>
          </a:prstGeom>
        </p:spPr>
        <p:txBody>
          <a:bodyPr vert="horz" lIns="91440" tIns="45720" rIns="91440" bIns="45720" rtlCol="0" anchor="b"/>
          <a:lstStyle>
            <a:lvl1pPr algn="r">
              <a:defRPr sz="1200"/>
            </a:lvl1pPr>
          </a:lstStyle>
          <a:p>
            <a:fld id="{2A4182CC-8F35-477A-B3D2-86165ED2E8EE}" type="slidenum">
              <a:rPr lang="en-GB" smtClean="0"/>
              <a:t>‹#›</a:t>
            </a:fld>
            <a:endParaRPr lang="en-GB"/>
          </a:p>
        </p:txBody>
      </p:sp>
    </p:spTree>
    <p:extLst>
      <p:ext uri="{BB962C8B-B14F-4D97-AF65-F5344CB8AC3E}">
        <p14:creationId xmlns:p14="http://schemas.microsoft.com/office/powerpoint/2010/main" val="1115104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i="1" kern="1200" dirty="0" smtClean="0">
                <a:solidFill>
                  <a:schemeClr val="tx1"/>
                </a:solidFill>
                <a:effectLst/>
                <a:latin typeface="+mn-lt"/>
                <a:ea typeface="+mn-ea"/>
                <a:cs typeface="+mn-cs"/>
              </a:rPr>
              <a:t>Welcome participants to the group</a:t>
            </a:r>
            <a:endParaRPr lang="en-GB" sz="16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Explain that the group is for individuals who report difficulties with their memory</a:t>
            </a:r>
            <a:endParaRPr lang="en-GB" sz="16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Important that we have realistic expectations that the group is not about ‘getting rid’ of our memory difficulties</a:t>
            </a:r>
            <a:endParaRPr lang="en-GB" sz="16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group will offer skills and information that will help us to manage these memory difficulties </a:t>
            </a:r>
          </a:p>
          <a:p>
            <a:pPr marL="171450" lvl="0" indent="-171450">
              <a:buFont typeface="Arial" panose="020B0604020202020204" pitchFamily="34" charset="0"/>
              <a:buChar char="•"/>
            </a:pPr>
            <a:r>
              <a:rPr lang="en-GB" sz="1200" kern="1200" baseline="0" dirty="0" smtClean="0">
                <a:solidFill>
                  <a:schemeClr val="tx1"/>
                </a:solidFill>
                <a:effectLst/>
                <a:latin typeface="+mn-lt"/>
                <a:ea typeface="+mn-ea"/>
                <a:cs typeface="+mn-cs"/>
              </a:rPr>
              <a:t>2 hours with break</a:t>
            </a:r>
            <a:endParaRPr lang="en-GB" sz="16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2</a:t>
            </a:fld>
            <a:endParaRPr lang="en-GB" dirty="0"/>
          </a:p>
        </p:txBody>
      </p:sp>
    </p:spTree>
    <p:extLst>
      <p:ext uri="{BB962C8B-B14F-4D97-AF65-F5344CB8AC3E}">
        <p14:creationId xmlns:p14="http://schemas.microsoft.com/office/powerpoint/2010/main" val="368382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Breaks – including</a:t>
            </a:r>
            <a:r>
              <a:rPr lang="en-GB" baseline="0" dirty="0" smtClean="0"/>
              <a:t> toilet breaks</a:t>
            </a:r>
          </a:p>
          <a:p>
            <a:r>
              <a:rPr lang="en-GB" baseline="0" dirty="0" smtClean="0"/>
              <a:t>No recording of the </a:t>
            </a:r>
            <a:r>
              <a:rPr lang="en-GB" baseline="0" dirty="0" smtClean="0"/>
              <a:t>session</a:t>
            </a:r>
          </a:p>
          <a:p>
            <a:r>
              <a:rPr lang="en-GB" baseline="0" dirty="0" smtClean="0"/>
              <a:t>Mobile phones on silent/vibrate to minimise distractions</a:t>
            </a:r>
            <a:endParaRPr lang="en-GB" baseline="0" dirty="0" smtClean="0"/>
          </a:p>
        </p:txBody>
      </p:sp>
      <p:sp>
        <p:nvSpPr>
          <p:cNvPr id="4" name="Slide Number Placeholder 3"/>
          <p:cNvSpPr>
            <a:spLocks noGrp="1"/>
          </p:cNvSpPr>
          <p:nvPr>
            <p:ph type="sldNum" sz="quarter" idx="10"/>
          </p:nvPr>
        </p:nvSpPr>
        <p:spPr/>
        <p:txBody>
          <a:bodyPr/>
          <a:lstStyle/>
          <a:p>
            <a:fld id="{2A4182CC-8F35-477A-B3D2-86165ED2E8EE}" type="slidenum">
              <a:rPr lang="en-GB" smtClean="0"/>
              <a:t>3</a:t>
            </a:fld>
            <a:endParaRPr lang="en-GB"/>
          </a:p>
        </p:txBody>
      </p:sp>
    </p:spTree>
    <p:extLst>
      <p:ext uri="{BB962C8B-B14F-4D97-AF65-F5344CB8AC3E}">
        <p14:creationId xmlns:p14="http://schemas.microsoft.com/office/powerpoint/2010/main" val="48836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6x 2 hour sessions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effectLst/>
                <a:latin typeface="+mn-lt"/>
                <a:ea typeface="+mn-ea"/>
                <a:cs typeface="+mn-cs"/>
              </a:rPr>
              <a:t>The emphasis of this group is active participation and it is equally important to contribute as much as you feel you can.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effectLst/>
                <a:latin typeface="+mn-lt"/>
                <a:ea typeface="+mn-ea"/>
                <a:cs typeface="+mn-cs"/>
              </a:rPr>
              <a:t>It is also important that you attend all the sessions, however, if for some reason you can’t attend the group </a:t>
            </a:r>
            <a:r>
              <a:rPr lang="en-GB" sz="1200" kern="1200" baseline="0" dirty="0" smtClean="0">
                <a:solidFill>
                  <a:schemeClr val="tx1"/>
                </a:solidFill>
                <a:effectLst/>
                <a:latin typeface="+mn-lt"/>
                <a:ea typeface="+mn-ea"/>
                <a:cs typeface="+mn-cs"/>
              </a:rPr>
              <a:t> - </a:t>
            </a:r>
            <a:r>
              <a:rPr lang="en-GB" sz="1200" kern="1200" dirty="0" smtClean="0">
                <a:solidFill>
                  <a:schemeClr val="tx1"/>
                </a:solidFill>
                <a:effectLst/>
                <a:latin typeface="+mn-lt"/>
                <a:ea typeface="+mn-ea"/>
                <a:cs typeface="+mn-cs"/>
              </a:rPr>
              <a:t>let us know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smtClean="0">
                <a:solidFill>
                  <a:schemeClr val="tx1"/>
                </a:solidFill>
                <a:effectLst/>
                <a:latin typeface="+mn-lt"/>
                <a:ea typeface="+mn-ea"/>
                <a:cs typeface="+mn-cs"/>
              </a:rPr>
              <a:t>Taught</a:t>
            </a:r>
            <a:r>
              <a:rPr lang="en-GB" sz="1200" kern="1200" baseline="0" dirty="0" smtClean="0">
                <a:solidFill>
                  <a:schemeClr val="tx1"/>
                </a:solidFill>
                <a:effectLst/>
                <a:latin typeface="+mn-lt"/>
                <a:ea typeface="+mn-ea"/>
                <a:cs typeface="+mn-cs"/>
              </a:rPr>
              <a:t> materials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smtClean="0">
                <a:solidFill>
                  <a:schemeClr val="tx1"/>
                </a:solidFill>
                <a:effectLst/>
                <a:latin typeface="+mn-lt"/>
                <a:ea typeface="+mn-ea"/>
                <a:cs typeface="+mn-cs"/>
              </a:rPr>
              <a:t>Discussions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smtClean="0">
                <a:solidFill>
                  <a:schemeClr val="tx1"/>
                </a:solidFill>
                <a:effectLst/>
                <a:latin typeface="+mn-lt"/>
                <a:ea typeface="+mn-ea"/>
                <a:cs typeface="+mn-cs"/>
              </a:rPr>
              <a:t>Exercises and chances to practice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smtClean="0">
                <a:solidFill>
                  <a:schemeClr val="tx1"/>
                </a:solidFill>
                <a:effectLst/>
                <a:latin typeface="+mn-lt"/>
                <a:ea typeface="+mn-ea"/>
                <a:cs typeface="+mn-cs"/>
              </a:rPr>
              <a:t>Contact details in booklet if need additional support, talk to facilitators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baseline="0" dirty="0" smtClean="0">
                <a:solidFill>
                  <a:schemeClr val="tx1"/>
                </a:solidFill>
                <a:effectLst/>
                <a:latin typeface="+mn-lt"/>
                <a:ea typeface="+mn-ea"/>
                <a:cs typeface="+mn-cs"/>
              </a:rPr>
              <a:t>Facilitators might make notes throughout to remember content of session</a:t>
            </a:r>
            <a:endParaRPr lang="en-GB" dirty="0" smtClean="0"/>
          </a:p>
          <a:p>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4</a:t>
            </a:fld>
            <a:endParaRPr lang="en-GB"/>
          </a:p>
        </p:txBody>
      </p:sp>
    </p:spTree>
    <p:extLst>
      <p:ext uri="{BB962C8B-B14F-4D97-AF65-F5344CB8AC3E}">
        <p14:creationId xmlns:p14="http://schemas.microsoft.com/office/powerpoint/2010/main" val="277222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pairs</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9</a:t>
            </a:fld>
            <a:endParaRPr lang="en-GB"/>
          </a:p>
        </p:txBody>
      </p:sp>
    </p:spTree>
    <p:extLst>
      <p:ext uri="{BB962C8B-B14F-4D97-AF65-F5344CB8AC3E}">
        <p14:creationId xmlns:p14="http://schemas.microsoft.com/office/powerpoint/2010/main" val="1384165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 to ‘difficulties’ from discussion session</a:t>
            </a:r>
            <a:r>
              <a:rPr lang="en-GB" baseline="0" dirty="0" smtClean="0"/>
              <a:t> 2</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22</a:t>
            </a:fld>
            <a:endParaRPr lang="en-GB"/>
          </a:p>
        </p:txBody>
      </p:sp>
    </p:spTree>
    <p:extLst>
      <p:ext uri="{BB962C8B-B14F-4D97-AF65-F5344CB8AC3E}">
        <p14:creationId xmlns:p14="http://schemas.microsoft.com/office/powerpoint/2010/main" val="2646148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Helpful to think about own difficulties and to identify any strategies</a:t>
            </a:r>
            <a:r>
              <a:rPr lang="en-GB" baseline="0" dirty="0" smtClean="0"/>
              <a:t> that are already providing to be useful, share them with the group</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23</a:t>
            </a:fld>
            <a:endParaRPr lang="en-GB"/>
          </a:p>
        </p:txBody>
      </p:sp>
    </p:spTree>
    <p:extLst>
      <p:ext uri="{BB962C8B-B14F-4D97-AF65-F5344CB8AC3E}">
        <p14:creationId xmlns:p14="http://schemas.microsoft.com/office/powerpoint/2010/main" val="1646935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a:solidFill>
                  <a:schemeClr val="tx1"/>
                </a:solidFill>
                <a:effectLst/>
                <a:latin typeface="+mn-lt"/>
                <a:ea typeface="+mn-ea"/>
                <a:cs typeface="+mn-cs"/>
              </a:rPr>
              <a:t>Contact</a:t>
            </a:r>
            <a:r>
              <a:rPr lang="en-GB" sz="1200" kern="1200" baseline="0" dirty="0">
                <a:solidFill>
                  <a:schemeClr val="tx1"/>
                </a:solidFill>
                <a:effectLst/>
                <a:latin typeface="+mn-lt"/>
                <a:ea typeface="+mn-ea"/>
                <a:cs typeface="+mn-cs"/>
              </a:rPr>
              <a:t> details </a:t>
            </a:r>
            <a:r>
              <a:rPr lang="en-GB" sz="1200" kern="1200" dirty="0">
                <a:solidFill>
                  <a:schemeClr val="tx1"/>
                </a:solidFill>
                <a:effectLst/>
                <a:latin typeface="+mn-lt"/>
                <a:ea typeface="+mn-ea"/>
                <a:cs typeface="+mn-cs"/>
              </a:rPr>
              <a:t>if you are having difficulties with the programme. There will also be space to ask any questions and explore with us your difficulties within the group if you feel comfortable sharing these. </a:t>
            </a:r>
            <a:endParaRPr lang="en-GB" dirty="0"/>
          </a:p>
        </p:txBody>
      </p:sp>
      <p:sp>
        <p:nvSpPr>
          <p:cNvPr id="4" name="Slide Number Placeholder 3"/>
          <p:cNvSpPr>
            <a:spLocks noGrp="1"/>
          </p:cNvSpPr>
          <p:nvPr>
            <p:ph type="sldNum" sz="quarter" idx="10"/>
          </p:nvPr>
        </p:nvSpPr>
        <p:spPr/>
        <p:txBody>
          <a:bodyPr/>
          <a:lstStyle/>
          <a:p>
            <a:fld id="{2A4182CC-8F35-477A-B3D2-86165ED2E8EE}" type="slidenum">
              <a:rPr lang="en-GB" smtClean="0"/>
              <a:t>25</a:t>
            </a:fld>
            <a:endParaRPr lang="en-GB"/>
          </a:p>
        </p:txBody>
      </p:sp>
    </p:spTree>
    <p:extLst>
      <p:ext uri="{BB962C8B-B14F-4D97-AF65-F5344CB8AC3E}">
        <p14:creationId xmlns:p14="http://schemas.microsoft.com/office/powerpoint/2010/main" val="89073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A5A2FD-D1D1-47BD-8486-F195A7BAB76F}"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A5A2FD-D1D1-47BD-8486-F195A7BAB76F}"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A5A2FD-D1D1-47BD-8486-F195A7BAB76F}"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A5A2FD-D1D1-47BD-8486-F195A7BAB76F}"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A5A2FD-D1D1-47BD-8486-F195A7BAB76F}" type="datetimeFigureOut">
              <a:rPr lang="en-GB" smtClean="0"/>
              <a:t>18/07/2022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F17CFD-2800-470A-AB16-A63F115BE45B}" type="slidenum">
              <a:rPr lang="en-GB" smtClean="0"/>
              <a:t>‹#›</a:t>
            </a:fld>
            <a:endParaRPr lang="en-GB"/>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A5A2FD-D1D1-47BD-8486-F195A7BAB76F}" type="datetimeFigureOut">
              <a:rPr lang="en-GB" smtClean="0"/>
              <a:t>18/07/2022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A5A2FD-D1D1-47BD-8486-F195A7BAB76F}" type="datetimeFigureOut">
              <a:rPr lang="en-GB" smtClean="0"/>
              <a:t>18/07/2022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6F17CFD-2800-470A-AB16-A63F115BE45B}" type="slidenum">
              <a:rPr lang="en-GB" smtClean="0"/>
              <a:t>‹#›</a:t>
            </a:fld>
            <a:endParaRPr lang="en-GB"/>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A5A2FD-D1D1-47BD-8486-F195A7BAB76F}" type="datetimeFigureOut">
              <a:rPr lang="en-GB" smtClean="0"/>
              <a:t>18/07/2022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5A2FD-D1D1-47BD-8486-F195A7BAB76F}" type="datetimeFigureOut">
              <a:rPr lang="en-GB" smtClean="0"/>
              <a:t>18/07/2022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A5A2FD-D1D1-47BD-8486-F195A7BAB76F}" type="datetimeFigureOut">
              <a:rPr lang="en-GB" smtClean="0"/>
              <a:t>18/07/2022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F17CFD-2800-470A-AB16-A63F115BE45B}" type="slidenum">
              <a:rPr lang="en-GB" smtClean="0"/>
              <a:t>‹#›</a:t>
            </a:fld>
            <a:endParaRPr lang="en-GB"/>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A5A2FD-D1D1-47BD-8486-F195A7BAB76F}" type="datetimeFigureOut">
              <a:rPr lang="en-GB" smtClean="0"/>
              <a:t>18/07/2022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F17CFD-2800-470A-AB16-A63F115BE45B}"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7EA5A2FD-D1D1-47BD-8486-F195A7BAB76F}" type="datetimeFigureOut">
              <a:rPr lang="en-GB" smtClean="0"/>
              <a:t>18/07/2022</a:t>
            </a:fld>
            <a:endParaRPr lang="en-GB"/>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GB"/>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56F17CFD-2800-470A-AB16-A63F115BE45B}"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google.co.uk/url?sa=i&amp;rct=j&amp;q=&amp;esrc=s&amp;source=images&amp;cd=&amp;cad=rja&amp;uact=8&amp;ved=0ahUKEwics5ys8efVAhWDyRoKHYe9CvUQjRwIBw&amp;url=http://www.huffingtonpost.com/gretchen-rubin/photographs-can-boost-your-happiness_b_3210947.html&amp;psig=AFQjCNEXm_F1w08VTwNTMTYkltlRUzpxhQ&amp;ust=1503389730384322" TargetMode="Externa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url=https://www.tomsguide.com/reviews/tile-pro-key-finder&amp;psig=AOvVaw3GbMGpviIvv8HBXqSdSmgv&amp;ust=1578398960716000&amp;source=images&amp;cd=vfe&amp;ved=0CAIQjRxqFwoTCKjPkL347uYCFQAAAAAdAAAAABAL" TargetMode="External"/><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hyperlink" Target="https://www.google.com/url?sa=i&amp;rct=j&amp;q=&amp;esrc=s&amp;source=images&amp;cd=&amp;ved=2ahUKEwi03N3OsaPnAhVl8uAKHRbEBlkQjRx6BAgBEAQ&amp;url=https%3A%2F%2Fsupport.apple.com%2Fexplore%2Ffind-my&amp;psig=AOvVaw3KbDGOs6qi82mJSXM6LKfD&amp;ust=1580200999576537" TargetMode="External"/><Relationship Id="rId1" Type="http://schemas.openxmlformats.org/officeDocument/2006/relationships/slideLayout" Target="../slideLayouts/slideLayout2.xml"/><Relationship Id="rId6" Type="http://schemas.openxmlformats.org/officeDocument/2006/relationships/hyperlink" Target="https://www.google.com/url?sa=i&amp;rct=j&amp;q=&amp;esrc=s&amp;source=images&amp;cd=&amp;cad=rja&amp;uact=8&amp;ved=2ahUKEwj46pCHs6PnAhVE1hoKHWf7A9wQjRx6BAgBEAQ&amp;url=https%3A%2F%2Fplay.google.com%2Fstore%2Fapps%2Fdetails%3Fid%3Dcom.whatsapp%26hl%3Den_GB&amp;psig=AOvVaw1JNoh0K0IUZxBViyUa0svl&amp;ust=1580201389877181"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google.co.uk/url?sa=i&amp;rct=j&amp;q=&amp;esrc=s&amp;source=images&amp;cd=&amp;cad=rja&amp;uact=8&amp;ved=0ahUKEwim2-Cd_t3VAhUGVRQKHeIbCicQjRwIBw&amp;url=http://atclassroom.blogspot.com/2015/08/executive-functioning.html&amp;psig=AFQjCNHHsqxZ8ThmyuezKdOsvZxO1VrizA&amp;ust=150304956942995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jwhJ2Tq6PnAhVh8OAKHYIIBL8QjRx6BAgBEAQ&amp;url=https%3A%2F%2Fwebstockreview.net%2Fexplore%2Fgoal-clipart-business-goal%2F&amp;psig=AOvVaw1s8XRkCj85ZtPoiK0LQor-&amp;ust=158019926627645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google.co.uk/url?sa=i&amp;rct=j&amp;q=&amp;esrc=s&amp;source=images&amp;cd=&amp;cad=rja&amp;uact=8&amp;ved=0ahUKEwjmp9fz_t3VAhWDMhoKHSoNA1AQjRwIBw&amp;url=https://www.theatlantic.com/health/archive/2011/12/is-the-expansion-of-knowledge-endangering-genius/249735/&amp;psig=AFQjCNEusdfGovjSTS6aYtaxFysdWEFJig&amp;ust=1503049757165511"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ww.google.co.uk/url?sa=i&amp;rct=j&amp;q=&amp;esrc=s&amp;source=images&amp;cd=&amp;cad=rja&amp;uact=8&amp;ved=2ahUKEwjLuuGGo9XlAhVSx4UKHapHATwQjRx6BAgBEAQ&amp;url=/url?sa%3Di%26rct%3Dj%26q%3D%26esrc%3Ds%26source%3Dimages%26cd%3D%26ved%3D%26url%3Dhttps://www.jing.fm/iclip/u2q8t4u2q8t4y3q8_fire-exit-107761-7457922-fire-exit-safety-sign/%26psig%3DAOvVaw0Rs6pxJmgwA9gDy56g-Nbt%26ust%3D1573118981589605&amp;psig=AOvVaw0Rs6pxJmgwA9gDy56g-Nbt&amp;ust=1573118981589605" TargetMode="External"/><Relationship Id="rId7" Type="http://schemas.openxmlformats.org/officeDocument/2006/relationships/hyperlink" Target="http://clipart-library.com/coffee-break-clipart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www.google.co.uk/url?sa=i&amp;rct=j&amp;q=&amp;esrc=s&amp;source=images&amp;cd=&amp;ved=&amp;url=http://clipart-library.com/bathroom-signs.html&amp;psig=AOvVaw0tSREeN8o5u0rGJ2iWdLZK&amp;ust=1573119052067001" TargetMode="External"/><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google.com/url?sa=i&amp;rct=j&amp;q=&amp;esrc=s&amp;source=images&amp;cd=&amp;ved=2ahUKEwjwhJ2Tq6PnAhVh8OAKHYIIBL8QjRx6BAgBEAQ&amp;url=https%3A%2F%2Fwebstockreview.net%2Fexplore%2Fgoal-clipart-business-goal%2F&amp;psig=AOvVaw1s8XRkCj85ZtPoiK0LQor-&amp;ust=158019926627645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gle.co.uk/url?sa=i&amp;rct=j&amp;q=&amp;esrc=s&amp;source=images&amp;cd=&amp;cad=rja&amp;uact=8&amp;ved=0ahUKEwjE-dmu8OfVAhUFDxoKHUlgDk4QjRwIBw&amp;url=https://www.klejonka.info/2017timage-two-people-talking-clipart.awp&amp;psig=AFQjCNHtsXpr0X4hLs09q2ZKczaNjlUY3Q&amp;ust=150338933821679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latin typeface="Calibri" panose="020F0502020204030204" pitchFamily="34" charset="0"/>
                <a:cs typeface="Calibri" panose="020F0502020204030204" pitchFamily="34" charset="0"/>
              </a:rPr>
              <a:t>Memory Skills Group</a:t>
            </a:r>
          </a:p>
        </p:txBody>
      </p:sp>
      <p:sp>
        <p:nvSpPr>
          <p:cNvPr id="3" name="Subtitle 2"/>
          <p:cNvSpPr>
            <a:spLocks noGrp="1"/>
          </p:cNvSpPr>
          <p:nvPr>
            <p:ph type="subTitle" idx="1"/>
          </p:nvPr>
        </p:nvSpPr>
        <p:spPr>
          <a:xfrm>
            <a:off x="685800" y="3505200"/>
            <a:ext cx="7846640" cy="3092152"/>
          </a:xfrm>
        </p:spPr>
        <p:txBody>
          <a:bodyPr>
            <a:normAutofit/>
          </a:bodyPr>
          <a:lstStyle/>
          <a:p>
            <a:r>
              <a:rPr lang="en-GB" dirty="0">
                <a:latin typeface="Calibri" panose="020F0502020204030204" pitchFamily="34" charset="0"/>
                <a:cs typeface="Calibri" panose="020F0502020204030204" pitchFamily="34" charset="0"/>
              </a:rPr>
              <a:t>Week 3 : External memory enhancement strategies</a:t>
            </a:r>
          </a:p>
          <a:p>
            <a:endParaRPr lang="en-GB"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a:p>
            <a:r>
              <a:rPr lang="en-GB" sz="900" dirty="0">
                <a:latin typeface="Calibri" panose="020F0502020204030204" pitchFamily="34" charset="0"/>
                <a:cs typeface="Calibri" panose="020F0502020204030204" pitchFamily="34" charset="0"/>
              </a:rPr>
              <a:t>Rebecca </a:t>
            </a:r>
            <a:r>
              <a:rPr lang="en-GB" sz="900" dirty="0" err="1">
                <a:latin typeface="Calibri" panose="020F0502020204030204" pitchFamily="34" charset="0"/>
                <a:cs typeface="Calibri" panose="020F0502020204030204" pitchFamily="34" charset="0"/>
              </a:rPr>
              <a:t>Niebieszczanski</a:t>
            </a:r>
            <a:r>
              <a:rPr lang="en-GB" sz="900" dirty="0">
                <a:latin typeface="Calibri" panose="020F0502020204030204" pitchFamily="34" charset="0"/>
                <a:cs typeface="Calibri" panose="020F0502020204030204" pitchFamily="34" charset="0"/>
              </a:rPr>
              <a:t> (Trainee Clinical Psychologist)</a:t>
            </a:r>
          </a:p>
          <a:p>
            <a:r>
              <a:rPr lang="en-GB" sz="900" dirty="0">
                <a:latin typeface="Calibri" panose="020F0502020204030204" pitchFamily="34" charset="0"/>
                <a:cs typeface="Calibri" panose="020F0502020204030204" pitchFamily="34" charset="0"/>
              </a:rPr>
              <a:t>Kirsty Ellis (Assistant Psychologist)</a:t>
            </a:r>
          </a:p>
          <a:p>
            <a:r>
              <a:rPr lang="en-GB" sz="900" dirty="0">
                <a:latin typeface="Calibri" panose="020F0502020204030204" pitchFamily="34" charset="0"/>
                <a:cs typeface="Calibri" panose="020F0502020204030204" pitchFamily="34" charset="0"/>
              </a:rPr>
              <a:t>Lesley Stewart (Consultant Clinical Neuropsychologist)</a:t>
            </a:r>
          </a:p>
          <a:p>
            <a:endParaRPr lang="en-GB" sz="900" dirty="0">
              <a:latin typeface="Calibri" panose="020F0502020204030204" pitchFamily="34" charset="0"/>
              <a:cs typeface="Calibri" panose="020F0502020204030204" pitchFamily="34" charset="0"/>
            </a:endParaRPr>
          </a:p>
          <a:p>
            <a:r>
              <a:rPr lang="en-GB" sz="900" dirty="0">
                <a:latin typeface="Calibri" panose="020F0502020204030204" pitchFamily="34" charset="0"/>
                <a:cs typeface="Calibri" panose="020F0502020204030204" pitchFamily="34" charset="0"/>
              </a:rPr>
              <a:t>Revised </a:t>
            </a:r>
            <a:r>
              <a:rPr lang="en-GB" sz="900" dirty="0" smtClean="0">
                <a:latin typeface="Calibri" panose="020F0502020204030204" pitchFamily="34" charset="0"/>
                <a:cs typeface="Calibri" panose="020F0502020204030204" pitchFamily="34" charset="0"/>
              </a:rPr>
              <a:t>2021</a:t>
            </a:r>
            <a:endParaRPr lang="en-GB" sz="900" dirty="0">
              <a:latin typeface="Calibri" panose="020F0502020204030204" pitchFamily="34" charset="0"/>
              <a:cs typeface="Calibri" panose="020F0502020204030204" pitchFamily="34" charset="0"/>
            </a:endParaRPr>
          </a:p>
          <a:p>
            <a:r>
              <a:rPr lang="en-GB" sz="900" dirty="0" smtClean="0">
                <a:latin typeface="Calibri" panose="020F0502020204030204" pitchFamily="34" charset="0"/>
                <a:cs typeface="Calibri" panose="020F0502020204030204" pitchFamily="34" charset="0"/>
              </a:rPr>
              <a:t>Grace Sunerton (Assistant </a:t>
            </a:r>
            <a:r>
              <a:rPr lang="en-GB" sz="900" dirty="0">
                <a:latin typeface="Calibri" panose="020F0502020204030204" pitchFamily="34" charset="0"/>
                <a:cs typeface="Calibri" panose="020F0502020204030204" pitchFamily="34" charset="0"/>
              </a:rPr>
              <a:t>Psychologist)</a:t>
            </a:r>
          </a:p>
          <a:p>
            <a:r>
              <a:rPr lang="en-GB" sz="900" dirty="0" smtClean="0">
                <a:latin typeface="Calibri" panose="020F0502020204030204" pitchFamily="34" charset="0"/>
                <a:cs typeface="Calibri" panose="020F0502020204030204" pitchFamily="34" charset="0"/>
              </a:rPr>
              <a:t>Alice Roblin (Senior </a:t>
            </a:r>
            <a:r>
              <a:rPr lang="en-GB" sz="900" dirty="0">
                <a:latin typeface="Calibri" panose="020F0502020204030204" pitchFamily="34" charset="0"/>
                <a:cs typeface="Calibri" panose="020F0502020204030204" pitchFamily="34" charset="0"/>
              </a:rPr>
              <a:t>Clinical Psychologist</a:t>
            </a:r>
            <a:r>
              <a:rPr lang="en-GB" sz="900" dirty="0" smtClean="0">
                <a:latin typeface="Calibri" panose="020F0502020204030204" pitchFamily="34" charset="0"/>
                <a:cs typeface="Calibri" panose="020F0502020204030204" pitchFamily="34" charset="0"/>
              </a:rPr>
              <a:t>)</a:t>
            </a:r>
            <a:endParaRPr lang="en-GB" sz="900" dirty="0">
              <a:latin typeface="Calibri" panose="020F0502020204030204" pitchFamily="34" charset="0"/>
              <a:cs typeface="Calibri" panose="020F0502020204030204" pitchFamily="34" charset="0"/>
            </a:endParaRPr>
          </a:p>
        </p:txBody>
      </p:sp>
      <p:pic>
        <p:nvPicPr>
          <p:cNvPr id="7" name="Picture 6" descr="NSCHT two lines COLOUR.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7600" y="476672"/>
            <a:ext cx="3246722" cy="77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0284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8FBC28-C7F8-C24B-995C-02FC70959D22}"/>
              </a:ext>
            </a:extLst>
          </p:cNvPr>
          <p:cNvPicPr>
            <a:picLocks noChangeAspect="1"/>
          </p:cNvPicPr>
          <p:nvPr/>
        </p:nvPicPr>
        <p:blipFill>
          <a:blip r:embed="rId2"/>
          <a:stretch>
            <a:fillRect/>
          </a:stretch>
        </p:blipFill>
        <p:spPr>
          <a:xfrm>
            <a:off x="1043608" y="980728"/>
            <a:ext cx="6816757" cy="5112568"/>
          </a:xfrm>
          <a:prstGeom prst="rect">
            <a:avLst/>
          </a:prstGeom>
        </p:spPr>
      </p:pic>
    </p:spTree>
    <p:extLst>
      <p:ext uri="{BB962C8B-B14F-4D97-AF65-F5344CB8AC3E}">
        <p14:creationId xmlns:p14="http://schemas.microsoft.com/office/powerpoint/2010/main" val="41409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E707-32A4-0446-BCBC-A64D4DEE6C8A}"/>
              </a:ext>
            </a:extLst>
          </p:cNvPr>
          <p:cNvSpPr>
            <a:spLocks noGrp="1"/>
          </p:cNvSpPr>
          <p:nvPr>
            <p:ph type="title"/>
          </p:nvPr>
        </p:nvSpPr>
        <p:spPr/>
        <p:txBody>
          <a:bodyPr/>
          <a:lstStyle/>
          <a:p>
            <a:r>
              <a:rPr lang="en-US" dirty="0"/>
              <a:t>External strategies – What are they? </a:t>
            </a:r>
          </a:p>
        </p:txBody>
      </p:sp>
      <p:sp>
        <p:nvSpPr>
          <p:cNvPr id="3" name="Content Placeholder 2">
            <a:extLst>
              <a:ext uri="{FF2B5EF4-FFF2-40B4-BE49-F238E27FC236}">
                <a16:creationId xmlns:a16="http://schemas.microsoft.com/office/drawing/2014/main" id="{B7F4E2E6-29D7-CA4C-93BA-C88058612957}"/>
              </a:ext>
            </a:extLst>
          </p:cNvPr>
          <p:cNvSpPr>
            <a:spLocks noGrp="1"/>
          </p:cNvSpPr>
          <p:nvPr>
            <p:ph idx="1"/>
          </p:nvPr>
        </p:nvSpPr>
        <p:spPr>
          <a:xfrm>
            <a:off x="997260" y="1611980"/>
            <a:ext cx="7149480" cy="990600"/>
          </a:xfrm>
          <a:ln w="22225">
            <a:solidFill>
              <a:schemeClr val="accent1"/>
            </a:solidFill>
          </a:ln>
        </p:spPr>
        <p:txBody>
          <a:bodyPr/>
          <a:lstStyle/>
          <a:p>
            <a:pPr marL="0" indent="0" algn="ctr">
              <a:buNone/>
            </a:pPr>
            <a:r>
              <a:rPr lang="en-US" dirty="0"/>
              <a:t>Changes to the environment that we can make to compensate for our memory problems </a:t>
            </a:r>
          </a:p>
        </p:txBody>
      </p:sp>
      <p:sp>
        <p:nvSpPr>
          <p:cNvPr id="5" name="TextBox 4">
            <a:extLst>
              <a:ext uri="{FF2B5EF4-FFF2-40B4-BE49-F238E27FC236}">
                <a16:creationId xmlns:a16="http://schemas.microsoft.com/office/drawing/2014/main" id="{35DA8460-2AEA-F04E-BCD4-E03139D4D434}"/>
              </a:ext>
            </a:extLst>
          </p:cNvPr>
          <p:cNvSpPr txBox="1"/>
          <p:nvPr/>
        </p:nvSpPr>
        <p:spPr>
          <a:xfrm>
            <a:off x="2555776" y="2806152"/>
            <a:ext cx="4320480" cy="461665"/>
          </a:xfrm>
          <a:prstGeom prst="rect">
            <a:avLst/>
          </a:prstGeom>
          <a:noFill/>
        </p:spPr>
        <p:txBody>
          <a:bodyPr wrap="square" rtlCol="0">
            <a:spAutoFit/>
          </a:bodyPr>
          <a:lstStyle/>
          <a:p>
            <a:r>
              <a:rPr lang="en-US" sz="2400" dirty="0"/>
              <a:t>They are generally either…</a:t>
            </a:r>
          </a:p>
        </p:txBody>
      </p:sp>
      <p:grpSp>
        <p:nvGrpSpPr>
          <p:cNvPr id="12" name="Group 11">
            <a:extLst>
              <a:ext uri="{FF2B5EF4-FFF2-40B4-BE49-F238E27FC236}">
                <a16:creationId xmlns:a16="http://schemas.microsoft.com/office/drawing/2014/main" id="{110B0AA9-2FAE-2D41-BBE6-B489665ABFAD}"/>
              </a:ext>
            </a:extLst>
          </p:cNvPr>
          <p:cNvGrpSpPr/>
          <p:nvPr/>
        </p:nvGrpSpPr>
        <p:grpSpPr>
          <a:xfrm>
            <a:off x="1103642" y="4879336"/>
            <a:ext cx="2971678" cy="1122454"/>
            <a:chOff x="784157" y="4706468"/>
            <a:chExt cx="3016182" cy="1436714"/>
          </a:xfrm>
        </p:grpSpPr>
        <p:pic>
          <p:nvPicPr>
            <p:cNvPr id="9" name="Picture 8" descr="Image result for photographs">
              <a:hlinkClick r:id="rId2"/>
              <a:extLst>
                <a:ext uri="{FF2B5EF4-FFF2-40B4-BE49-F238E27FC236}">
                  <a16:creationId xmlns:a16="http://schemas.microsoft.com/office/drawing/2014/main" id="{C4E8E023-7B3C-D942-88ED-917ECA6033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8171" y="4706468"/>
              <a:ext cx="1512168" cy="1436714"/>
            </a:xfrm>
            <a:prstGeom prst="rect">
              <a:avLst/>
            </a:prstGeom>
            <a:ln>
              <a:noFill/>
            </a:ln>
            <a:effectLst>
              <a:softEdge rad="112500"/>
            </a:effectLst>
          </p:spPr>
        </p:pic>
        <p:pic>
          <p:nvPicPr>
            <p:cNvPr id="11" name="Picture 10">
              <a:extLst>
                <a:ext uri="{FF2B5EF4-FFF2-40B4-BE49-F238E27FC236}">
                  <a16:creationId xmlns:a16="http://schemas.microsoft.com/office/drawing/2014/main" id="{7009EA2F-A060-494C-BAD4-83CE8EA3356D}"/>
                </a:ext>
              </a:extLst>
            </p:cNvPr>
            <p:cNvPicPr>
              <a:picLocks noChangeAspect="1"/>
            </p:cNvPicPr>
            <p:nvPr/>
          </p:nvPicPr>
          <p:blipFill rotWithShape="1">
            <a:blip r:embed="rId4"/>
            <a:srcRect b="7778"/>
            <a:stretch/>
          </p:blipFill>
          <p:spPr>
            <a:xfrm>
              <a:off x="784157" y="4706468"/>
              <a:ext cx="1512168" cy="1255100"/>
            </a:xfrm>
            <a:prstGeom prst="rect">
              <a:avLst/>
            </a:prstGeom>
          </p:spPr>
        </p:pic>
      </p:grpSp>
      <p:sp>
        <p:nvSpPr>
          <p:cNvPr id="13" name="TextBox 12">
            <a:extLst>
              <a:ext uri="{FF2B5EF4-FFF2-40B4-BE49-F238E27FC236}">
                <a16:creationId xmlns:a16="http://schemas.microsoft.com/office/drawing/2014/main" id="{9B76C0D3-B977-D044-82FE-A1AC0CB0EAE0}"/>
              </a:ext>
            </a:extLst>
          </p:cNvPr>
          <p:cNvSpPr txBox="1"/>
          <p:nvPr/>
        </p:nvSpPr>
        <p:spPr>
          <a:xfrm>
            <a:off x="1686748" y="3983266"/>
            <a:ext cx="2232248" cy="461665"/>
          </a:xfrm>
          <a:prstGeom prst="rect">
            <a:avLst/>
          </a:prstGeom>
          <a:noFill/>
        </p:spPr>
        <p:txBody>
          <a:bodyPr wrap="square" rtlCol="0">
            <a:spAutoFit/>
          </a:bodyPr>
          <a:lstStyle/>
          <a:p>
            <a:r>
              <a:rPr lang="en-US" sz="2400" dirty="0"/>
              <a:t>Visual aids </a:t>
            </a:r>
          </a:p>
        </p:txBody>
      </p:sp>
      <p:sp>
        <p:nvSpPr>
          <p:cNvPr id="15" name="TextBox 14">
            <a:extLst>
              <a:ext uri="{FF2B5EF4-FFF2-40B4-BE49-F238E27FC236}">
                <a16:creationId xmlns:a16="http://schemas.microsoft.com/office/drawing/2014/main" id="{0282DF59-E07F-7348-942C-B337D702EFC4}"/>
              </a:ext>
            </a:extLst>
          </p:cNvPr>
          <p:cNvSpPr txBox="1"/>
          <p:nvPr/>
        </p:nvSpPr>
        <p:spPr>
          <a:xfrm>
            <a:off x="5557142" y="3995897"/>
            <a:ext cx="2232248" cy="461665"/>
          </a:xfrm>
          <a:prstGeom prst="rect">
            <a:avLst/>
          </a:prstGeom>
          <a:noFill/>
        </p:spPr>
        <p:txBody>
          <a:bodyPr wrap="square" rtlCol="0">
            <a:spAutoFit/>
          </a:bodyPr>
          <a:lstStyle/>
          <a:p>
            <a:r>
              <a:rPr lang="en-US" sz="2400" dirty="0"/>
              <a:t>Verbal Aids </a:t>
            </a:r>
          </a:p>
        </p:txBody>
      </p:sp>
      <p:pic>
        <p:nvPicPr>
          <p:cNvPr id="16" name="Picture 15">
            <a:extLst>
              <a:ext uri="{FF2B5EF4-FFF2-40B4-BE49-F238E27FC236}">
                <a16:creationId xmlns:a16="http://schemas.microsoft.com/office/drawing/2014/main" id="{421C84EC-9BBA-2547-8A59-9AC4991E81CF}"/>
              </a:ext>
            </a:extLst>
          </p:cNvPr>
          <p:cNvPicPr>
            <a:picLocks noChangeAspect="1"/>
          </p:cNvPicPr>
          <p:nvPr/>
        </p:nvPicPr>
        <p:blipFill>
          <a:blip r:embed="rId5"/>
          <a:stretch>
            <a:fillRect/>
          </a:stretch>
        </p:blipFill>
        <p:spPr>
          <a:xfrm>
            <a:off x="5026360" y="4609960"/>
            <a:ext cx="1489856" cy="1489856"/>
          </a:xfrm>
          <a:prstGeom prst="rect">
            <a:avLst/>
          </a:prstGeom>
        </p:spPr>
      </p:pic>
      <p:pic>
        <p:nvPicPr>
          <p:cNvPr id="17" name="Picture 16">
            <a:extLst>
              <a:ext uri="{FF2B5EF4-FFF2-40B4-BE49-F238E27FC236}">
                <a16:creationId xmlns:a16="http://schemas.microsoft.com/office/drawing/2014/main" id="{F2B26C13-67D5-1A44-B144-090ED4FBE5D9}"/>
              </a:ext>
            </a:extLst>
          </p:cNvPr>
          <p:cNvPicPr>
            <a:picLocks noChangeAspect="1"/>
          </p:cNvPicPr>
          <p:nvPr/>
        </p:nvPicPr>
        <p:blipFill>
          <a:blip r:embed="rId6"/>
          <a:stretch>
            <a:fillRect/>
          </a:stretch>
        </p:blipFill>
        <p:spPr>
          <a:xfrm>
            <a:off x="6321783" y="4871599"/>
            <a:ext cx="1490577" cy="1114952"/>
          </a:xfrm>
          <a:prstGeom prst="rect">
            <a:avLst/>
          </a:prstGeom>
        </p:spPr>
      </p:pic>
      <p:cxnSp>
        <p:nvCxnSpPr>
          <p:cNvPr id="19" name="Straight Arrow Connector 18">
            <a:extLst>
              <a:ext uri="{FF2B5EF4-FFF2-40B4-BE49-F238E27FC236}">
                <a16:creationId xmlns:a16="http://schemas.microsoft.com/office/drawing/2014/main" id="{0075F3D9-5762-324E-931E-EE99D939EBB0}"/>
              </a:ext>
            </a:extLst>
          </p:cNvPr>
          <p:cNvCxnSpPr>
            <a:cxnSpLocks/>
          </p:cNvCxnSpPr>
          <p:nvPr/>
        </p:nvCxnSpPr>
        <p:spPr>
          <a:xfrm flipH="1">
            <a:off x="2593498" y="3379365"/>
            <a:ext cx="538342" cy="6039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F9DEA29-AF24-CD44-BDE3-C4B1BFC2BA45}"/>
              </a:ext>
            </a:extLst>
          </p:cNvPr>
          <p:cNvCxnSpPr>
            <a:cxnSpLocks/>
          </p:cNvCxnSpPr>
          <p:nvPr/>
        </p:nvCxnSpPr>
        <p:spPr>
          <a:xfrm>
            <a:off x="5771288" y="3330660"/>
            <a:ext cx="550495" cy="6526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97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use external strategies </a:t>
            </a:r>
            <a:endParaRPr lang="en-GB" dirty="0"/>
          </a:p>
        </p:txBody>
      </p:sp>
      <p:sp>
        <p:nvSpPr>
          <p:cNvPr id="3" name="Content Placeholder 2"/>
          <p:cNvSpPr>
            <a:spLocks noGrp="1"/>
          </p:cNvSpPr>
          <p:nvPr>
            <p:ph idx="1"/>
          </p:nvPr>
        </p:nvSpPr>
        <p:spPr>
          <a:xfrm>
            <a:off x="457200" y="1600200"/>
            <a:ext cx="8229600" cy="4205064"/>
          </a:xfrm>
        </p:spPr>
        <p:txBody>
          <a:bodyPr>
            <a:normAutofit lnSpcReduction="10000"/>
          </a:bodyPr>
          <a:lstStyle/>
          <a:p>
            <a:pPr>
              <a:lnSpc>
                <a:spcPct val="150000"/>
              </a:lnSpc>
            </a:pPr>
            <a:r>
              <a:rPr lang="en-GB" dirty="0" smtClean="0"/>
              <a:t>Its not about ‘getting rid’ of memory problems</a:t>
            </a:r>
          </a:p>
          <a:p>
            <a:pPr>
              <a:lnSpc>
                <a:spcPct val="150000"/>
              </a:lnSpc>
            </a:pPr>
            <a:r>
              <a:rPr lang="en-GB" dirty="0" smtClean="0"/>
              <a:t>Its making the best use of things in the environment to help compensate for your memory </a:t>
            </a:r>
            <a:endParaRPr lang="en-GB" dirty="0"/>
          </a:p>
          <a:p>
            <a:pPr>
              <a:lnSpc>
                <a:spcPct val="150000"/>
              </a:lnSpc>
            </a:pPr>
            <a:r>
              <a:rPr lang="en-GB" dirty="0" smtClean="0"/>
              <a:t>It takes pressure off you having to remember lots of things</a:t>
            </a:r>
          </a:p>
          <a:p>
            <a:pPr>
              <a:lnSpc>
                <a:spcPct val="150000"/>
              </a:lnSpc>
            </a:pPr>
            <a:r>
              <a:rPr lang="en-GB" dirty="0" smtClean="0"/>
              <a:t>Fairly simple to do, but important to make them part of your routine</a:t>
            </a:r>
          </a:p>
          <a:p>
            <a:pPr>
              <a:lnSpc>
                <a:spcPct val="150000"/>
              </a:lnSpc>
            </a:pPr>
            <a:r>
              <a:rPr lang="en-GB" dirty="0" smtClean="0"/>
              <a:t>Most of us use these kinds of strategies everyday.</a:t>
            </a:r>
            <a:endParaRPr lang="en-GB" dirty="0"/>
          </a:p>
        </p:txBody>
      </p:sp>
    </p:spTree>
    <p:extLst>
      <p:ext uri="{BB962C8B-B14F-4D97-AF65-F5344CB8AC3E}">
        <p14:creationId xmlns:p14="http://schemas.microsoft.com/office/powerpoint/2010/main" val="2445075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5727-9F2C-244E-A5F7-D63AAC117952}"/>
              </a:ext>
            </a:extLst>
          </p:cNvPr>
          <p:cNvSpPr>
            <a:spLocks noGrp="1"/>
          </p:cNvSpPr>
          <p:nvPr>
            <p:ph type="title"/>
          </p:nvPr>
        </p:nvSpPr>
        <p:spPr/>
        <p:txBody>
          <a:bodyPr/>
          <a:lstStyle/>
          <a:p>
            <a:r>
              <a:rPr lang="en-US" dirty="0" smtClean="0"/>
              <a:t>Organisation – notes </a:t>
            </a:r>
            <a:endParaRPr lang="en-US" dirty="0"/>
          </a:p>
        </p:txBody>
      </p:sp>
      <p:sp>
        <p:nvSpPr>
          <p:cNvPr id="12" name="TextBox 11">
            <a:extLst>
              <a:ext uri="{FF2B5EF4-FFF2-40B4-BE49-F238E27FC236}">
                <a16:creationId xmlns:a16="http://schemas.microsoft.com/office/drawing/2014/main" id="{E3327E25-F030-1A41-AE05-79CF379936E3}"/>
              </a:ext>
            </a:extLst>
          </p:cNvPr>
          <p:cNvSpPr txBox="1"/>
          <p:nvPr/>
        </p:nvSpPr>
        <p:spPr>
          <a:xfrm>
            <a:off x="585664" y="1680444"/>
            <a:ext cx="5112568" cy="1015663"/>
          </a:xfrm>
          <a:prstGeom prst="rect">
            <a:avLst/>
          </a:prstGeom>
          <a:noFill/>
        </p:spPr>
        <p:txBody>
          <a:bodyPr wrap="square" rtlCol="0">
            <a:spAutoFit/>
          </a:bodyPr>
          <a:lstStyle/>
          <a:p>
            <a:pPr algn="just"/>
            <a:r>
              <a:rPr lang="en-US" sz="2000" dirty="0"/>
              <a:t>Journal – writing down the events of the day and looking back on them at a later stage </a:t>
            </a:r>
          </a:p>
        </p:txBody>
      </p:sp>
      <p:pic>
        <p:nvPicPr>
          <p:cNvPr id="13" name="Picture 12">
            <a:extLst>
              <a:ext uri="{FF2B5EF4-FFF2-40B4-BE49-F238E27FC236}">
                <a16:creationId xmlns:a16="http://schemas.microsoft.com/office/drawing/2014/main" id="{0BE4C6C1-C8A5-F44B-944B-AF3B345A4D1B}"/>
              </a:ext>
            </a:extLst>
          </p:cNvPr>
          <p:cNvPicPr>
            <a:picLocks noChangeAspect="1"/>
          </p:cNvPicPr>
          <p:nvPr/>
        </p:nvPicPr>
        <p:blipFill>
          <a:blip r:embed="rId2"/>
          <a:stretch>
            <a:fillRect/>
          </a:stretch>
        </p:blipFill>
        <p:spPr>
          <a:xfrm>
            <a:off x="6444208" y="1206499"/>
            <a:ext cx="1440160" cy="1489608"/>
          </a:xfrm>
          <a:prstGeom prst="rect">
            <a:avLst/>
          </a:prstGeom>
        </p:spPr>
      </p:pic>
      <p:sp>
        <p:nvSpPr>
          <p:cNvPr id="14" name="TextBox 13">
            <a:extLst>
              <a:ext uri="{FF2B5EF4-FFF2-40B4-BE49-F238E27FC236}">
                <a16:creationId xmlns:a16="http://schemas.microsoft.com/office/drawing/2014/main" id="{7A61AD1D-45E1-5141-8899-702BA3374C6E}"/>
              </a:ext>
            </a:extLst>
          </p:cNvPr>
          <p:cNvSpPr txBox="1"/>
          <p:nvPr/>
        </p:nvSpPr>
        <p:spPr>
          <a:xfrm>
            <a:off x="585664" y="3226058"/>
            <a:ext cx="5112568" cy="1015663"/>
          </a:xfrm>
          <a:prstGeom prst="rect">
            <a:avLst/>
          </a:prstGeom>
          <a:noFill/>
        </p:spPr>
        <p:txBody>
          <a:bodyPr wrap="square" rtlCol="0">
            <a:spAutoFit/>
          </a:bodyPr>
          <a:lstStyle/>
          <a:p>
            <a:pPr algn="just"/>
            <a:r>
              <a:rPr lang="en-US" sz="2000" dirty="0"/>
              <a:t>Post-it notes – little reminders e.g. a note next to your door to remind you lock in when you come in at night</a:t>
            </a:r>
          </a:p>
        </p:txBody>
      </p:sp>
      <p:pic>
        <p:nvPicPr>
          <p:cNvPr id="15" name="Picture 14">
            <a:extLst>
              <a:ext uri="{FF2B5EF4-FFF2-40B4-BE49-F238E27FC236}">
                <a16:creationId xmlns:a16="http://schemas.microsoft.com/office/drawing/2014/main" id="{59EC3B9E-C17C-8849-B96C-9352A6D78BD5}"/>
              </a:ext>
            </a:extLst>
          </p:cNvPr>
          <p:cNvPicPr>
            <a:picLocks noChangeAspect="1"/>
          </p:cNvPicPr>
          <p:nvPr/>
        </p:nvPicPr>
        <p:blipFill>
          <a:blip r:embed="rId3"/>
          <a:stretch>
            <a:fillRect/>
          </a:stretch>
        </p:blipFill>
        <p:spPr>
          <a:xfrm>
            <a:off x="6372200" y="2960585"/>
            <a:ext cx="1837946" cy="1332511"/>
          </a:xfrm>
          <a:prstGeom prst="rect">
            <a:avLst/>
          </a:prstGeom>
        </p:spPr>
      </p:pic>
      <p:sp>
        <p:nvSpPr>
          <p:cNvPr id="16" name="TextBox 15">
            <a:extLst>
              <a:ext uri="{FF2B5EF4-FFF2-40B4-BE49-F238E27FC236}">
                <a16:creationId xmlns:a16="http://schemas.microsoft.com/office/drawing/2014/main" id="{6AC90648-EA7D-6447-898B-416A5C6A2FD5}"/>
              </a:ext>
            </a:extLst>
          </p:cNvPr>
          <p:cNvSpPr txBox="1"/>
          <p:nvPr/>
        </p:nvSpPr>
        <p:spPr>
          <a:xfrm>
            <a:off x="585664" y="4781048"/>
            <a:ext cx="5112568" cy="1015663"/>
          </a:xfrm>
          <a:prstGeom prst="rect">
            <a:avLst/>
          </a:prstGeom>
          <a:noFill/>
        </p:spPr>
        <p:txBody>
          <a:bodyPr wrap="square" rtlCol="0">
            <a:spAutoFit/>
          </a:bodyPr>
          <a:lstStyle/>
          <a:p>
            <a:pPr algn="just"/>
            <a:r>
              <a:rPr lang="en-US" sz="2000" dirty="0"/>
              <a:t>To do lists – a daily list of things to do which you can ‘tick off’ if you have completed </a:t>
            </a:r>
            <a:r>
              <a:rPr lang="en-US" sz="2000" dirty="0" smtClean="0"/>
              <a:t>something.</a:t>
            </a:r>
            <a:endParaRPr lang="en-US" sz="2000" dirty="0"/>
          </a:p>
        </p:txBody>
      </p:sp>
      <p:pic>
        <p:nvPicPr>
          <p:cNvPr id="18" name="Picture 17">
            <a:extLst>
              <a:ext uri="{FF2B5EF4-FFF2-40B4-BE49-F238E27FC236}">
                <a16:creationId xmlns:a16="http://schemas.microsoft.com/office/drawing/2014/main" id="{6416BFA2-28B4-B541-9B63-9BA742197887}"/>
              </a:ext>
            </a:extLst>
          </p:cNvPr>
          <p:cNvPicPr>
            <a:picLocks noChangeAspect="1"/>
          </p:cNvPicPr>
          <p:nvPr/>
        </p:nvPicPr>
        <p:blipFill>
          <a:blip r:embed="rId4"/>
          <a:stretch>
            <a:fillRect/>
          </a:stretch>
        </p:blipFill>
        <p:spPr>
          <a:xfrm>
            <a:off x="6564230" y="4653136"/>
            <a:ext cx="1536162" cy="1536162"/>
          </a:xfrm>
          <a:prstGeom prst="rect">
            <a:avLst/>
          </a:prstGeom>
        </p:spPr>
      </p:pic>
    </p:spTree>
    <p:extLst>
      <p:ext uri="{BB962C8B-B14F-4D97-AF65-F5344CB8AC3E}">
        <p14:creationId xmlns:p14="http://schemas.microsoft.com/office/powerpoint/2010/main" val="378867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68BB-5753-AA4A-86C8-6B73C13539B5}"/>
              </a:ext>
            </a:extLst>
          </p:cNvPr>
          <p:cNvSpPr>
            <a:spLocks noGrp="1"/>
          </p:cNvSpPr>
          <p:nvPr>
            <p:ph type="title"/>
          </p:nvPr>
        </p:nvSpPr>
        <p:spPr>
          <a:xfrm>
            <a:off x="726280" y="597477"/>
            <a:ext cx="8229600" cy="990600"/>
          </a:xfrm>
        </p:spPr>
        <p:txBody>
          <a:bodyPr/>
          <a:lstStyle/>
          <a:p>
            <a:r>
              <a:rPr lang="en-US" dirty="0" smtClean="0"/>
              <a:t>Organisation – sorting</a:t>
            </a:r>
            <a:endParaRPr lang="en-US" dirty="0"/>
          </a:p>
        </p:txBody>
      </p:sp>
      <p:sp>
        <p:nvSpPr>
          <p:cNvPr id="3" name="Content Placeholder 2">
            <a:extLst>
              <a:ext uri="{FF2B5EF4-FFF2-40B4-BE49-F238E27FC236}">
                <a16:creationId xmlns:a16="http://schemas.microsoft.com/office/drawing/2014/main" id="{CDA15D08-B857-3244-A1A0-3B2921D5B469}"/>
              </a:ext>
            </a:extLst>
          </p:cNvPr>
          <p:cNvSpPr>
            <a:spLocks noGrp="1"/>
          </p:cNvSpPr>
          <p:nvPr>
            <p:ph idx="1"/>
          </p:nvPr>
        </p:nvSpPr>
        <p:spPr>
          <a:xfrm>
            <a:off x="623113" y="1916832"/>
            <a:ext cx="4824536" cy="3527857"/>
          </a:xfrm>
        </p:spPr>
        <p:txBody>
          <a:bodyPr>
            <a:noAutofit/>
          </a:bodyPr>
          <a:lstStyle/>
          <a:p>
            <a:pPr marL="0" indent="0">
              <a:buNone/>
            </a:pPr>
            <a:r>
              <a:rPr lang="en-US" b="1" dirty="0" smtClean="0"/>
              <a:t>Everything has its place!</a:t>
            </a:r>
            <a:endParaRPr lang="en-US" b="1" dirty="0"/>
          </a:p>
          <a:p>
            <a:r>
              <a:rPr lang="en-US" dirty="0" smtClean="0"/>
              <a:t>Finding things – e.g. keys in a bowl, glasses on the night stand, wallet in your left jacket pocket</a:t>
            </a:r>
          </a:p>
          <a:p>
            <a:r>
              <a:rPr lang="en-US" dirty="0"/>
              <a:t>S</a:t>
            </a:r>
            <a:r>
              <a:rPr lang="en-US" dirty="0" smtClean="0"/>
              <a:t>ort </a:t>
            </a:r>
            <a:r>
              <a:rPr lang="en-US" dirty="0"/>
              <a:t>items into drawers, cupboards and shelves </a:t>
            </a:r>
          </a:p>
          <a:p>
            <a:r>
              <a:rPr lang="en-US" dirty="0"/>
              <a:t>Folders/files for important documents </a:t>
            </a:r>
          </a:p>
          <a:p>
            <a:r>
              <a:rPr lang="en-US" dirty="0"/>
              <a:t>Label drawers, doors, cabinets, files and </a:t>
            </a:r>
            <a:r>
              <a:rPr lang="en-US" dirty="0" smtClean="0"/>
              <a:t>boxes.</a:t>
            </a:r>
            <a:endParaRPr lang="en-US" dirty="0"/>
          </a:p>
        </p:txBody>
      </p:sp>
      <p:pic>
        <p:nvPicPr>
          <p:cNvPr id="5" name="Picture 4">
            <a:extLst>
              <a:ext uri="{FF2B5EF4-FFF2-40B4-BE49-F238E27FC236}">
                <a16:creationId xmlns:a16="http://schemas.microsoft.com/office/drawing/2014/main" id="{645EA83D-7FAD-6940-8272-056FC960B460}"/>
              </a:ext>
            </a:extLst>
          </p:cNvPr>
          <p:cNvPicPr>
            <a:picLocks noChangeAspect="1"/>
          </p:cNvPicPr>
          <p:nvPr/>
        </p:nvPicPr>
        <p:blipFill>
          <a:blip r:embed="rId2"/>
          <a:stretch>
            <a:fillRect/>
          </a:stretch>
        </p:blipFill>
        <p:spPr>
          <a:xfrm>
            <a:off x="6609331" y="2103748"/>
            <a:ext cx="2304256" cy="2304256"/>
          </a:xfrm>
          <a:prstGeom prst="rect">
            <a:avLst/>
          </a:prstGeom>
        </p:spPr>
      </p:pic>
      <p:pic>
        <p:nvPicPr>
          <p:cNvPr id="6" name="Picture 5">
            <a:extLst>
              <a:ext uri="{FF2B5EF4-FFF2-40B4-BE49-F238E27FC236}">
                <a16:creationId xmlns:a16="http://schemas.microsoft.com/office/drawing/2014/main" id="{57343972-A8AF-8543-9075-35CBC011A289}"/>
              </a:ext>
            </a:extLst>
          </p:cNvPr>
          <p:cNvPicPr>
            <a:picLocks noChangeAspect="1"/>
          </p:cNvPicPr>
          <p:nvPr/>
        </p:nvPicPr>
        <p:blipFill>
          <a:blip r:embed="rId3"/>
          <a:stretch>
            <a:fillRect/>
          </a:stretch>
        </p:blipFill>
        <p:spPr>
          <a:xfrm>
            <a:off x="5453988" y="2063006"/>
            <a:ext cx="1721718" cy="1147812"/>
          </a:xfrm>
          <a:prstGeom prst="rect">
            <a:avLst/>
          </a:prstGeom>
        </p:spPr>
      </p:pic>
      <p:pic>
        <p:nvPicPr>
          <p:cNvPr id="4" name="Picture 3">
            <a:extLst>
              <a:ext uri="{FF2B5EF4-FFF2-40B4-BE49-F238E27FC236}">
                <a16:creationId xmlns:a16="http://schemas.microsoft.com/office/drawing/2014/main" id="{DB3E4A96-DB8B-5043-B0BB-DE8CBC013E9F}"/>
              </a:ext>
            </a:extLst>
          </p:cNvPr>
          <p:cNvPicPr>
            <a:picLocks noChangeAspect="1"/>
          </p:cNvPicPr>
          <p:nvPr/>
        </p:nvPicPr>
        <p:blipFill>
          <a:blip r:embed="rId4"/>
          <a:stretch>
            <a:fillRect/>
          </a:stretch>
        </p:blipFill>
        <p:spPr>
          <a:xfrm>
            <a:off x="5871444" y="4221088"/>
            <a:ext cx="1890015" cy="1421174"/>
          </a:xfrm>
          <a:prstGeom prst="rect">
            <a:avLst/>
          </a:prstGeom>
        </p:spPr>
      </p:pic>
    </p:spTree>
    <p:extLst>
      <p:ext uri="{BB962C8B-B14F-4D97-AF65-F5344CB8AC3E}">
        <p14:creationId xmlns:p14="http://schemas.microsoft.com/office/powerpoint/2010/main" val="18147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Technology </a:t>
            </a:r>
            <a:endParaRPr lang="en-GB" dirty="0"/>
          </a:p>
        </p:txBody>
      </p:sp>
      <p:sp>
        <p:nvSpPr>
          <p:cNvPr id="3" name="Content Placeholder 2"/>
          <p:cNvSpPr>
            <a:spLocks noGrp="1"/>
          </p:cNvSpPr>
          <p:nvPr>
            <p:ph idx="1"/>
          </p:nvPr>
        </p:nvSpPr>
        <p:spPr>
          <a:xfrm>
            <a:off x="457200" y="1600200"/>
            <a:ext cx="4114800" cy="4876800"/>
          </a:xfrm>
        </p:spPr>
        <p:txBody>
          <a:bodyPr>
            <a:normAutofit fontScale="85000" lnSpcReduction="10000"/>
          </a:bodyPr>
          <a:lstStyle/>
          <a:p>
            <a:pPr marL="0" indent="0">
              <a:buNone/>
            </a:pPr>
            <a:r>
              <a:rPr lang="en-GB" dirty="0" smtClean="0"/>
              <a:t>Organisation:</a:t>
            </a:r>
          </a:p>
          <a:p>
            <a:r>
              <a:rPr lang="en-GB" dirty="0" smtClean="0"/>
              <a:t>Apple/android calendars for appointments (setting alarms and reminders).</a:t>
            </a:r>
          </a:p>
          <a:p>
            <a:r>
              <a:rPr lang="en-GB" dirty="0"/>
              <a:t>A</a:t>
            </a:r>
            <a:r>
              <a:rPr lang="en-GB" dirty="0" smtClean="0"/>
              <a:t>pps e.g. ‘Trello’, Evernote, memento, </a:t>
            </a:r>
            <a:r>
              <a:rPr lang="en-GB" dirty="0" err="1" smtClean="0"/>
              <a:t>Todoist</a:t>
            </a:r>
            <a:r>
              <a:rPr lang="en-GB" dirty="0" smtClean="0"/>
              <a:t> </a:t>
            </a:r>
          </a:p>
          <a:p>
            <a:endParaRPr lang="en-GB" dirty="0"/>
          </a:p>
          <a:p>
            <a:r>
              <a:rPr lang="en-GB" dirty="0" smtClean="0"/>
              <a:t>Google maps if you can’t remember the route to your destination (save locations).</a:t>
            </a:r>
          </a:p>
          <a:p>
            <a:endParaRPr lang="en-GB" dirty="0" smtClean="0"/>
          </a:p>
          <a:p>
            <a:r>
              <a:rPr lang="en-GB" dirty="0"/>
              <a:t>Tile </a:t>
            </a:r>
            <a:r>
              <a:rPr lang="en-GB" dirty="0" err="1"/>
              <a:t>bluetooth</a:t>
            </a:r>
            <a:r>
              <a:rPr lang="en-GB" dirty="0"/>
              <a:t> </a:t>
            </a:r>
            <a:r>
              <a:rPr lang="en-GB" dirty="0" smtClean="0"/>
              <a:t>stickers</a:t>
            </a:r>
          </a:p>
          <a:p>
            <a:endParaRPr lang="en-GB" dirty="0"/>
          </a:p>
          <a:p>
            <a:r>
              <a:rPr lang="en-GB" dirty="0" smtClean="0"/>
              <a:t>Find my friends on iPhone and share location on </a:t>
            </a:r>
            <a:r>
              <a:rPr lang="en-GB" dirty="0" err="1" smtClean="0"/>
              <a:t>Whatsapp</a:t>
            </a:r>
            <a:r>
              <a:rPr lang="en-GB" dirty="0" smtClean="0"/>
              <a:t>.</a:t>
            </a:r>
          </a:p>
          <a:p>
            <a:endParaRPr lang="en-GB" dirty="0"/>
          </a:p>
          <a:p>
            <a:endParaRPr lang="en-GB" dirty="0"/>
          </a:p>
        </p:txBody>
      </p:sp>
      <p:pic>
        <p:nvPicPr>
          <p:cNvPr id="4" name="Picture 3">
            <a:extLst>
              <a:ext uri="{FF2B5EF4-FFF2-40B4-BE49-F238E27FC236}">
                <a16:creationId xmlns:a16="http://schemas.microsoft.com/office/drawing/2014/main" id="{F78BC96A-1ED1-A94D-834F-2CB8E6DF4083}"/>
              </a:ext>
            </a:extLst>
          </p:cNvPr>
          <p:cNvPicPr>
            <a:picLocks noChangeAspect="1"/>
          </p:cNvPicPr>
          <p:nvPr/>
        </p:nvPicPr>
        <p:blipFill rotWithShape="1">
          <a:blip r:embed="rId2"/>
          <a:srcRect l="23180" r="9065" b="1685"/>
          <a:stretch/>
        </p:blipFill>
        <p:spPr>
          <a:xfrm>
            <a:off x="5166782" y="908720"/>
            <a:ext cx="3058730" cy="2495280"/>
          </a:xfrm>
          <a:prstGeom prst="rect">
            <a:avLst/>
          </a:prstGeom>
        </p:spPr>
      </p:pic>
      <p:pic>
        <p:nvPicPr>
          <p:cNvPr id="1026" name="Picture 2" descr="Image result for tile gps sticker&quo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4005063"/>
            <a:ext cx="3184302" cy="2047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85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676456" cy="990600"/>
          </a:xfrm>
        </p:spPr>
        <p:txBody>
          <a:bodyPr>
            <a:normAutofit fontScale="90000"/>
          </a:bodyPr>
          <a:lstStyle/>
          <a:p>
            <a:r>
              <a:rPr lang="en-GB" dirty="0" smtClean="0"/>
              <a:t>Using voice control on your phone/speaker </a:t>
            </a:r>
            <a:endParaRPr lang="en-GB" dirty="0"/>
          </a:p>
        </p:txBody>
      </p:sp>
      <p:pic>
        <p:nvPicPr>
          <p:cNvPr id="3074" name="Picture 2" descr="2f88ede8-86fb-49b1-ab6b-c8439f1fd29d@C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5502"/>
          <a:stretch/>
        </p:blipFill>
        <p:spPr bwMode="auto">
          <a:xfrm>
            <a:off x="1184641" y="1640328"/>
            <a:ext cx="2679891" cy="4559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3076" name="Picture 4" descr="b03ae854-3969-4f9c-9806-ee2432799ee3@C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2529" y="1640328"/>
            <a:ext cx="2138195" cy="4644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61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find my">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0398" y="1209641"/>
            <a:ext cx="820806" cy="8208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55576" y="764704"/>
            <a:ext cx="3898776" cy="990600"/>
          </a:xfrm>
        </p:spPr>
        <p:txBody>
          <a:bodyPr>
            <a:normAutofit fontScale="90000"/>
          </a:bodyPr>
          <a:lstStyle/>
          <a:p>
            <a:r>
              <a:rPr lang="en-GB" dirty="0" smtClean="0"/>
              <a:t>Find My Friends (IPhone)</a:t>
            </a:r>
            <a:endParaRPr lang="en-GB" dirty="0"/>
          </a:p>
        </p:txBody>
      </p:sp>
      <p:pic>
        <p:nvPicPr>
          <p:cNvPr id="2050" name="Picture 2" descr="866956bd-fce4-435b-9f59-32ce207ea113@C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1086" y="2008510"/>
            <a:ext cx="2360118" cy="42854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4d4dec02-25ff-46b2-b49f-3e169c27a7e0@C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6023" y="1899941"/>
            <a:ext cx="2538761" cy="45026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4716016" y="629444"/>
            <a:ext cx="3898776" cy="990600"/>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GB" dirty="0" smtClean="0"/>
              <a:t>WhatsApp </a:t>
            </a:r>
            <a:endParaRPr lang="en-GB" dirty="0"/>
          </a:p>
        </p:txBody>
      </p:sp>
      <p:pic>
        <p:nvPicPr>
          <p:cNvPr id="2055" name="Picture 7" descr="Image result for whatsapp">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70294" y="769650"/>
            <a:ext cx="833062" cy="83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90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7A94-62AA-2D4E-B482-C5444844461B}"/>
              </a:ext>
            </a:extLst>
          </p:cNvPr>
          <p:cNvSpPr>
            <a:spLocks noGrp="1"/>
          </p:cNvSpPr>
          <p:nvPr>
            <p:ph type="title"/>
          </p:nvPr>
        </p:nvSpPr>
        <p:spPr/>
        <p:txBody>
          <a:bodyPr/>
          <a:lstStyle/>
          <a:p>
            <a:r>
              <a:rPr lang="en-US" dirty="0"/>
              <a:t>Creating a</a:t>
            </a:r>
            <a:r>
              <a:rPr lang="en-US" dirty="0" smtClean="0"/>
              <a:t> </a:t>
            </a:r>
            <a:r>
              <a:rPr lang="en-US" dirty="0"/>
              <a:t>memory ‘tool box’</a:t>
            </a:r>
          </a:p>
        </p:txBody>
      </p:sp>
      <p:sp>
        <p:nvSpPr>
          <p:cNvPr id="3" name="Content Placeholder 2">
            <a:extLst>
              <a:ext uri="{FF2B5EF4-FFF2-40B4-BE49-F238E27FC236}">
                <a16:creationId xmlns:a16="http://schemas.microsoft.com/office/drawing/2014/main" id="{99EC73B3-46FC-D74F-829D-9212526CBE69}"/>
              </a:ext>
            </a:extLst>
          </p:cNvPr>
          <p:cNvSpPr>
            <a:spLocks noGrp="1"/>
          </p:cNvSpPr>
          <p:nvPr>
            <p:ph idx="1"/>
          </p:nvPr>
        </p:nvSpPr>
        <p:spPr>
          <a:xfrm>
            <a:off x="493204" y="1844824"/>
            <a:ext cx="8229600" cy="1900808"/>
          </a:xfrm>
        </p:spPr>
        <p:txBody>
          <a:bodyPr>
            <a:normAutofit lnSpcReduction="10000"/>
          </a:bodyPr>
          <a:lstStyle/>
          <a:p>
            <a:pPr algn="just"/>
            <a:r>
              <a:rPr lang="en-GB" dirty="0" smtClean="0"/>
              <a:t>Making a plan about which strategies may be useful for you </a:t>
            </a:r>
          </a:p>
          <a:p>
            <a:pPr algn="just"/>
            <a:r>
              <a:rPr lang="en-GB" dirty="0" smtClean="0"/>
              <a:t>Focusing on one strategy at a time </a:t>
            </a:r>
          </a:p>
          <a:p>
            <a:pPr algn="just"/>
            <a:r>
              <a:rPr lang="en-GB" dirty="0" smtClean="0"/>
              <a:t>For strategies to ‘stick’ they need to become part of your routine</a:t>
            </a:r>
            <a:r>
              <a:rPr lang="en-US" dirty="0"/>
              <a:t>.</a:t>
            </a:r>
          </a:p>
        </p:txBody>
      </p:sp>
      <p:pic>
        <p:nvPicPr>
          <p:cNvPr id="4" name="Picture 3">
            <a:extLst>
              <a:ext uri="{FF2B5EF4-FFF2-40B4-BE49-F238E27FC236}">
                <a16:creationId xmlns:a16="http://schemas.microsoft.com/office/drawing/2014/main" id="{892383D2-1D57-FC42-83E2-773338F10C7C}"/>
              </a:ext>
            </a:extLst>
          </p:cNvPr>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2771800" y="3573016"/>
            <a:ext cx="3672408" cy="2276872"/>
          </a:xfrm>
          <a:prstGeom prst="rect">
            <a:avLst/>
          </a:prstGeom>
          <a:noFill/>
          <a:ln>
            <a:noFill/>
          </a:ln>
        </p:spPr>
      </p:pic>
    </p:spTree>
    <p:extLst>
      <p:ext uri="{BB962C8B-B14F-4D97-AF65-F5344CB8AC3E}">
        <p14:creationId xmlns:p14="http://schemas.microsoft.com/office/powerpoint/2010/main" val="4033977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Strategy examples</a:t>
            </a:r>
            <a:endParaRPr lang="en-GB" b="1" dirty="0"/>
          </a:p>
        </p:txBody>
      </p:sp>
      <p:sp>
        <p:nvSpPr>
          <p:cNvPr id="3" name="Content Placeholder 2"/>
          <p:cNvSpPr>
            <a:spLocks noGrp="1"/>
          </p:cNvSpPr>
          <p:nvPr>
            <p:ph idx="1"/>
          </p:nvPr>
        </p:nvSpPr>
        <p:spPr/>
        <p:txBody>
          <a:bodyPr/>
          <a:lstStyle/>
          <a:p>
            <a:r>
              <a:rPr lang="en-GB" dirty="0" smtClean="0"/>
              <a:t>Maps (dropping a pin)</a:t>
            </a:r>
          </a:p>
          <a:p>
            <a:r>
              <a:rPr lang="en-GB" dirty="0" smtClean="0"/>
              <a:t>Having a meeting point </a:t>
            </a:r>
          </a:p>
          <a:p>
            <a:r>
              <a:rPr lang="en-GB" dirty="0" smtClean="0"/>
              <a:t>Getting all the ingredients out on the kitchen worktop and placing them in order</a:t>
            </a:r>
          </a:p>
          <a:p>
            <a:r>
              <a:rPr lang="en-GB" dirty="0" smtClean="0"/>
              <a:t>One thing at a time </a:t>
            </a:r>
          </a:p>
          <a:p>
            <a:r>
              <a:rPr lang="en-GB" dirty="0" smtClean="0"/>
              <a:t>Visualising routes </a:t>
            </a:r>
          </a:p>
          <a:p>
            <a:r>
              <a:rPr lang="en-GB" dirty="0" smtClean="0"/>
              <a:t>Audiobooks </a:t>
            </a:r>
          </a:p>
          <a:p>
            <a:r>
              <a:rPr lang="en-GB" dirty="0" smtClean="0"/>
              <a:t>Reminders on phone</a:t>
            </a:r>
          </a:p>
          <a:p>
            <a:r>
              <a:rPr lang="en-GB" dirty="0" smtClean="0"/>
              <a:t>Setting timers.</a:t>
            </a:r>
          </a:p>
          <a:p>
            <a:pPr marL="0" indent="0">
              <a:buNone/>
            </a:pPr>
            <a:endParaRPr lang="en-GB" dirty="0" smtClean="0"/>
          </a:p>
          <a:p>
            <a:endParaRPr lang="en-GB" dirty="0"/>
          </a:p>
        </p:txBody>
      </p:sp>
    </p:spTree>
    <p:extLst>
      <p:ext uri="{BB962C8B-B14F-4D97-AF65-F5344CB8AC3E}">
        <p14:creationId xmlns:p14="http://schemas.microsoft.com/office/powerpoint/2010/main" val="242487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executive function">
            <a:hlinkClick r:id="rId3"/>
          </p:cNvPr>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84470" y="3573016"/>
            <a:ext cx="2952328" cy="2448272"/>
          </a:xfrm>
          <a:prstGeom prst="rect">
            <a:avLst/>
          </a:prstGeom>
          <a:ln>
            <a:noFill/>
          </a:ln>
          <a:effectLst>
            <a:softEdge rad="112500"/>
          </a:effectLst>
        </p:spPr>
      </p:pic>
      <p:sp>
        <p:nvSpPr>
          <p:cNvPr id="2" name="Title 1"/>
          <p:cNvSpPr>
            <a:spLocks noGrp="1"/>
          </p:cNvSpPr>
          <p:nvPr>
            <p:ph type="ctrTitle"/>
          </p:nvPr>
        </p:nvSpPr>
        <p:spPr/>
        <p:txBody>
          <a:bodyPr/>
          <a:lstStyle/>
          <a:p>
            <a:pPr algn="ctr"/>
            <a:r>
              <a:rPr lang="en-GB" dirty="0" smtClean="0">
                <a:latin typeface="Calibri" panose="020F0502020204030204" pitchFamily="34" charset="0"/>
                <a:cs typeface="Calibri" panose="020F0502020204030204" pitchFamily="34" charset="0"/>
              </a:rPr>
              <a:t>Welcome!</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9467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smtClean="0"/>
          </a:p>
          <a:p>
            <a:pPr marL="0" indent="0" algn="ctr">
              <a:buNone/>
            </a:pPr>
            <a:endParaRPr lang="en-GB" sz="3600" dirty="0"/>
          </a:p>
          <a:p>
            <a:pPr marL="0" indent="0" algn="ctr">
              <a:buNone/>
            </a:pPr>
            <a:r>
              <a:rPr lang="en-GB" sz="3600" dirty="0" smtClean="0"/>
              <a:t>What might get in the way of using these strategies successfully?</a:t>
            </a:r>
            <a:endParaRPr lang="en-GB" sz="3600" dirty="0"/>
          </a:p>
        </p:txBody>
      </p:sp>
    </p:spTree>
    <p:extLst>
      <p:ext uri="{BB962C8B-B14F-4D97-AF65-F5344CB8AC3E}">
        <p14:creationId xmlns:p14="http://schemas.microsoft.com/office/powerpoint/2010/main" val="186224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FC516-FF85-B54A-B9AB-703D240F8412}"/>
              </a:ext>
            </a:extLst>
          </p:cNvPr>
          <p:cNvSpPr>
            <a:spLocks noGrp="1"/>
          </p:cNvSpPr>
          <p:nvPr>
            <p:ph type="title"/>
          </p:nvPr>
        </p:nvSpPr>
        <p:spPr/>
        <p:txBody>
          <a:bodyPr/>
          <a:lstStyle/>
          <a:p>
            <a:r>
              <a:rPr lang="en-US" dirty="0"/>
              <a:t>Tips </a:t>
            </a:r>
            <a:r>
              <a:rPr lang="en-US" dirty="0" smtClean="0"/>
              <a:t>to get you started </a:t>
            </a:r>
            <a:endParaRPr lang="en-US" dirty="0"/>
          </a:p>
        </p:txBody>
      </p:sp>
      <p:sp>
        <p:nvSpPr>
          <p:cNvPr id="3" name="Content Placeholder 2">
            <a:extLst>
              <a:ext uri="{FF2B5EF4-FFF2-40B4-BE49-F238E27FC236}">
                <a16:creationId xmlns:a16="http://schemas.microsoft.com/office/drawing/2014/main" id="{3616F84C-414F-3049-A0EA-6679554BCE7A}"/>
              </a:ext>
            </a:extLst>
          </p:cNvPr>
          <p:cNvSpPr>
            <a:spLocks noGrp="1"/>
          </p:cNvSpPr>
          <p:nvPr>
            <p:ph idx="1"/>
          </p:nvPr>
        </p:nvSpPr>
        <p:spPr>
          <a:xfrm>
            <a:off x="755576" y="2132856"/>
            <a:ext cx="5112568" cy="3528392"/>
          </a:xfrm>
        </p:spPr>
        <p:txBody>
          <a:bodyPr>
            <a:noAutofit/>
          </a:bodyPr>
          <a:lstStyle/>
          <a:p>
            <a:r>
              <a:rPr lang="en-US" sz="2800" dirty="0"/>
              <a:t>S</a:t>
            </a:r>
            <a:r>
              <a:rPr lang="en-US" sz="2800" dirty="0" smtClean="0"/>
              <a:t>tart </a:t>
            </a:r>
            <a:r>
              <a:rPr lang="en-US" sz="2800" dirty="0"/>
              <a:t>simple </a:t>
            </a:r>
            <a:endParaRPr lang="en-US" sz="2800" dirty="0" smtClean="0"/>
          </a:p>
          <a:p>
            <a:r>
              <a:rPr lang="en-US" sz="2800" dirty="0" smtClean="0"/>
              <a:t>Keep it slow </a:t>
            </a:r>
          </a:p>
          <a:p>
            <a:r>
              <a:rPr lang="en-US" sz="2800" dirty="0" smtClean="0"/>
              <a:t>Keep a routine </a:t>
            </a:r>
            <a:endParaRPr lang="en-US" sz="2800" dirty="0"/>
          </a:p>
          <a:p>
            <a:r>
              <a:rPr lang="en-US" sz="2800" dirty="0" smtClean="0"/>
              <a:t>Choose the right time off the day to try these strategies.</a:t>
            </a:r>
            <a:endParaRPr lang="en-US" sz="2800" dirty="0"/>
          </a:p>
        </p:txBody>
      </p:sp>
      <p:pic>
        <p:nvPicPr>
          <p:cNvPr id="4" name="Picture 3">
            <a:extLst>
              <a:ext uri="{FF2B5EF4-FFF2-40B4-BE49-F238E27FC236}">
                <a16:creationId xmlns:a16="http://schemas.microsoft.com/office/drawing/2014/main" id="{3FEB4681-AAFF-464C-A860-AA8F646E9082}"/>
              </a:ext>
            </a:extLst>
          </p:cNvPr>
          <p:cNvPicPr>
            <a:picLocks noChangeAspect="1"/>
          </p:cNvPicPr>
          <p:nvPr/>
        </p:nvPicPr>
        <p:blipFill rotWithShape="1">
          <a:blip r:embed="rId2"/>
          <a:srcRect l="18888"/>
          <a:stretch/>
        </p:blipFill>
        <p:spPr>
          <a:xfrm>
            <a:off x="5916502" y="2420888"/>
            <a:ext cx="3213975" cy="2476500"/>
          </a:xfrm>
          <a:prstGeom prst="rect">
            <a:avLst/>
          </a:prstGeom>
        </p:spPr>
      </p:pic>
    </p:spTree>
    <p:extLst>
      <p:ext uri="{BB962C8B-B14F-4D97-AF65-F5344CB8AC3E}">
        <p14:creationId xmlns:p14="http://schemas.microsoft.com/office/powerpoint/2010/main" val="982174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6590-D5C9-8D4E-A340-3269C2893AB1}"/>
              </a:ext>
            </a:extLst>
          </p:cNvPr>
          <p:cNvSpPr>
            <a:spLocks noGrp="1"/>
          </p:cNvSpPr>
          <p:nvPr>
            <p:ph type="title"/>
          </p:nvPr>
        </p:nvSpPr>
        <p:spPr/>
        <p:txBody>
          <a:bodyPr>
            <a:normAutofit fontScale="90000"/>
          </a:bodyPr>
          <a:lstStyle/>
          <a:p>
            <a:r>
              <a:rPr lang="en-US" b="1" dirty="0"/>
              <a:t>How do I know which strategies will be most useful for me?</a:t>
            </a:r>
          </a:p>
        </p:txBody>
      </p:sp>
      <p:sp>
        <p:nvSpPr>
          <p:cNvPr id="3" name="Content Placeholder 2">
            <a:extLst>
              <a:ext uri="{FF2B5EF4-FFF2-40B4-BE49-F238E27FC236}">
                <a16:creationId xmlns:a16="http://schemas.microsoft.com/office/drawing/2014/main" id="{20E6B32F-0ACE-7E48-81FD-3860E8D063E7}"/>
              </a:ext>
            </a:extLst>
          </p:cNvPr>
          <p:cNvSpPr>
            <a:spLocks noGrp="1"/>
          </p:cNvSpPr>
          <p:nvPr>
            <p:ph idx="1"/>
          </p:nvPr>
        </p:nvSpPr>
        <p:spPr>
          <a:xfrm>
            <a:off x="395536" y="1981200"/>
            <a:ext cx="8229600" cy="4472136"/>
          </a:xfrm>
        </p:spPr>
        <p:txBody>
          <a:bodyPr/>
          <a:lstStyle/>
          <a:p>
            <a:r>
              <a:rPr lang="en-GB" dirty="0" smtClean="0"/>
              <a:t>Do </a:t>
            </a:r>
            <a:r>
              <a:rPr lang="en-GB" dirty="0"/>
              <a:t>I have a specific difficulty with my memory</a:t>
            </a:r>
            <a:r>
              <a:rPr lang="en-GB" dirty="0" smtClean="0"/>
              <a:t>?</a:t>
            </a:r>
          </a:p>
          <a:p>
            <a:endParaRPr lang="en-GB" dirty="0"/>
          </a:p>
          <a:p>
            <a:r>
              <a:rPr lang="en-GB" dirty="0"/>
              <a:t>Do I remember information better when I see or hear things</a:t>
            </a:r>
            <a:r>
              <a:rPr lang="en-GB" dirty="0" smtClean="0"/>
              <a:t>?</a:t>
            </a:r>
          </a:p>
          <a:p>
            <a:endParaRPr lang="en-GB" dirty="0"/>
          </a:p>
          <a:p>
            <a:r>
              <a:rPr lang="en-GB" dirty="0"/>
              <a:t>Do I forget things shortly after they’ve happened or after an extended period of time? </a:t>
            </a:r>
            <a:endParaRPr lang="en-US" dirty="0"/>
          </a:p>
          <a:p>
            <a:endParaRPr lang="en-US" dirty="0" smtClean="0"/>
          </a:p>
          <a:p>
            <a:r>
              <a:rPr lang="en-GB" dirty="0"/>
              <a:t>Are you having a specific difficulty during the process of learning? </a:t>
            </a:r>
            <a:endParaRPr lang="en-US" dirty="0"/>
          </a:p>
          <a:p>
            <a:pPr marL="0" indent="0">
              <a:buNone/>
            </a:pPr>
            <a:endParaRPr lang="en-US" dirty="0" smtClean="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864498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Out of Session Work</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611560" y="1785195"/>
            <a:ext cx="4834880" cy="2866729"/>
          </a:xfrm>
        </p:spPr>
        <p:txBody>
          <a:bodyPr/>
          <a:lstStyle/>
          <a:p>
            <a:r>
              <a:rPr lang="en-GB" sz="3200" dirty="0" smtClean="0">
                <a:latin typeface="Calibri" panose="020F0502020204030204" pitchFamily="34" charset="0"/>
                <a:cs typeface="Calibri" panose="020F0502020204030204" pitchFamily="34" charset="0"/>
              </a:rPr>
              <a:t>Weekly</a:t>
            </a:r>
          </a:p>
          <a:p>
            <a:r>
              <a:rPr lang="en-GB" sz="3200" dirty="0" smtClean="0">
                <a:latin typeface="Calibri" panose="020F0502020204030204" pitchFamily="34" charset="0"/>
                <a:cs typeface="Calibri" panose="020F0502020204030204" pitchFamily="34" charset="0"/>
              </a:rPr>
              <a:t>SMART goals</a:t>
            </a:r>
          </a:p>
          <a:p>
            <a:r>
              <a:rPr lang="en-GB" sz="3200" dirty="0" smtClean="0">
                <a:latin typeface="Calibri" panose="020F0502020204030204" pitchFamily="34" charset="0"/>
                <a:cs typeface="Calibri" panose="020F0502020204030204" pitchFamily="34" charset="0"/>
              </a:rPr>
              <a:t>Review in following session</a:t>
            </a:r>
          </a:p>
          <a:p>
            <a:pPr marL="0" indent="0">
              <a:buNone/>
            </a:pPr>
            <a:endParaRPr lang="en-GB" dirty="0">
              <a:latin typeface="Calibri" panose="020F0502020204030204" pitchFamily="34" charset="0"/>
              <a:cs typeface="Calibri" panose="020F0502020204030204" pitchFamily="34" charset="0"/>
            </a:endParaRPr>
          </a:p>
        </p:txBody>
      </p:sp>
      <p:pic>
        <p:nvPicPr>
          <p:cNvPr id="4" name="Picture 2" descr="Image result for goal clipart">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6096" y="1628800"/>
            <a:ext cx="2795863" cy="276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95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libri" panose="020F0502020204030204" pitchFamily="34" charset="0"/>
                <a:cs typeface="Calibri" panose="020F0502020204030204" pitchFamily="34" charset="0"/>
              </a:rPr>
              <a:t>Summary</a:t>
            </a:r>
          </a:p>
        </p:txBody>
      </p:sp>
      <p:sp>
        <p:nvSpPr>
          <p:cNvPr id="3" name="Content Placeholder 2"/>
          <p:cNvSpPr>
            <a:spLocks noGrp="1"/>
          </p:cNvSpPr>
          <p:nvPr>
            <p:ph idx="1"/>
          </p:nvPr>
        </p:nvSpPr>
        <p:spPr/>
        <p:txBody>
          <a:bodyPr/>
          <a:lstStyle/>
          <a:p>
            <a:pPr marL="457200" indent="-457200">
              <a:buAutoNum type="arabicPeriod"/>
            </a:pPr>
            <a:r>
              <a:rPr lang="en-US" sz="2800" dirty="0"/>
              <a:t>Mindfulness </a:t>
            </a:r>
            <a:r>
              <a:rPr lang="en-US" sz="2800" dirty="0" smtClean="0"/>
              <a:t>exercise</a:t>
            </a:r>
            <a:endParaRPr lang="en-US" sz="2800" dirty="0"/>
          </a:p>
          <a:p>
            <a:pPr marL="457200" indent="-457200">
              <a:buAutoNum type="arabicPeriod"/>
            </a:pPr>
            <a:r>
              <a:rPr lang="en-US" sz="2800" dirty="0"/>
              <a:t>Recap on the previous session</a:t>
            </a:r>
          </a:p>
          <a:p>
            <a:pPr marL="457200" indent="-457200">
              <a:buAutoNum type="arabicPeriod"/>
            </a:pPr>
            <a:r>
              <a:rPr lang="en-US" sz="2800" dirty="0"/>
              <a:t>Communicating cognitive difficulties to others </a:t>
            </a:r>
          </a:p>
          <a:p>
            <a:pPr marL="457200" indent="-457200">
              <a:buAutoNum type="arabicPeriod"/>
            </a:pPr>
            <a:r>
              <a:rPr lang="en-US" sz="2800" dirty="0"/>
              <a:t>Overview of external memory strategies </a:t>
            </a:r>
          </a:p>
          <a:p>
            <a:pPr marL="457200" indent="-457200">
              <a:buAutoNum type="arabicPeriod"/>
            </a:pPr>
            <a:r>
              <a:rPr lang="en-US" sz="2800" dirty="0"/>
              <a:t>Out-of-session </a:t>
            </a:r>
            <a:r>
              <a:rPr lang="en-US" sz="2800" dirty="0" smtClean="0"/>
              <a:t>work. </a:t>
            </a:r>
            <a:endParaRPr lang="en-US" sz="2800" dirty="0"/>
          </a:p>
          <a:p>
            <a:endParaRPr lang="en-GB"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pic>
        <p:nvPicPr>
          <p:cNvPr id="4" name="Picture 3" descr="Image result for knowledge">
            <a:hlinkClick r:id="rId2"/>
          </p:cNvPr>
          <p:cNvPicPr/>
          <p:nvPr/>
        </p:nvPicPr>
        <p:blipFill rotWithShape="1">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t="5882"/>
          <a:stretch/>
        </p:blipFill>
        <p:spPr bwMode="auto">
          <a:xfrm>
            <a:off x="2555776" y="4951809"/>
            <a:ext cx="4104456" cy="191683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2139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z="4400" dirty="0"/>
              <a:t>Thank you for attending</a:t>
            </a:r>
          </a:p>
        </p:txBody>
      </p:sp>
      <p:sp>
        <p:nvSpPr>
          <p:cNvPr id="6" name="Subtitle 4"/>
          <p:cNvSpPr>
            <a:spLocks noGrp="1"/>
          </p:cNvSpPr>
          <p:nvPr>
            <p:ph type="subTitle" idx="1"/>
          </p:nvPr>
        </p:nvSpPr>
        <p:spPr/>
        <p:txBody>
          <a:bodyPr>
            <a:normAutofit fontScale="92500"/>
          </a:bodyPr>
          <a:lstStyle/>
          <a:p>
            <a:r>
              <a:rPr lang="en-GB" dirty="0" smtClean="0"/>
              <a:t>Grace Sunerton, Assistant Psychologist</a:t>
            </a:r>
          </a:p>
          <a:p>
            <a:r>
              <a:rPr lang="en-GB" dirty="0" smtClean="0"/>
              <a:t>Jessica </a:t>
            </a:r>
            <a:r>
              <a:rPr lang="en-GB" dirty="0" err="1" smtClean="0"/>
              <a:t>Haselhurt</a:t>
            </a:r>
            <a:r>
              <a:rPr lang="en-GB" dirty="0" smtClean="0"/>
              <a:t>, Trainee Clinical </a:t>
            </a:r>
            <a:r>
              <a:rPr lang="en-GB" dirty="0" smtClean="0"/>
              <a:t>Psychologist</a:t>
            </a:r>
          </a:p>
          <a:p>
            <a:endParaRPr lang="en-GB" dirty="0"/>
          </a:p>
          <a:p>
            <a:r>
              <a:rPr lang="en-GB" dirty="0" smtClean="0"/>
              <a:t>01782 275188</a:t>
            </a:r>
            <a:endParaRPr lang="en-GB" dirty="0"/>
          </a:p>
        </p:txBody>
      </p:sp>
    </p:spTree>
    <p:extLst>
      <p:ext uri="{BB962C8B-B14F-4D97-AF65-F5344CB8AC3E}">
        <p14:creationId xmlns:p14="http://schemas.microsoft.com/office/powerpoint/2010/main" val="318981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Housekeeping:</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pPr marL="0" indent="0">
              <a:buNone/>
            </a:pPr>
            <a:r>
              <a:rPr lang="en-GB" dirty="0" smtClean="0"/>
              <a:t> </a:t>
            </a:r>
            <a:endParaRPr lang="en-GB" dirty="0"/>
          </a:p>
        </p:txBody>
      </p:sp>
      <p:sp>
        <p:nvSpPr>
          <p:cNvPr id="4" name="AutoShape 6" descr="Image result for fire exit  cartoon">
            <a:hlinkClick r:id="rId3"/>
          </p:cNvPr>
          <p:cNvSpPr>
            <a:spLocks noChangeAspect="1" noChangeArrowheads="1"/>
          </p:cNvSpPr>
          <p:nvPr/>
        </p:nvSpPr>
        <p:spPr bwMode="auto">
          <a:xfrm>
            <a:off x="34979" y="-1500188"/>
            <a:ext cx="7162800" cy="3133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latin typeface="Calibri" panose="020F0502020204030204" pitchFamily="34" charset="0"/>
              <a:cs typeface="Calibri" panose="020F0502020204030204" pitchFamily="34" charset="0"/>
            </a:endParaRPr>
          </a:p>
        </p:txBody>
      </p:sp>
      <p:pic>
        <p:nvPicPr>
          <p:cNvPr id="1033" name="Picture 9" descr="Image result for toilet signs cartoon">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77" t="6730" r="7580" b="6828"/>
          <a:stretch/>
        </p:blipFill>
        <p:spPr bwMode="auto">
          <a:xfrm>
            <a:off x="5796136" y="4038600"/>
            <a:ext cx="2130118" cy="21276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rotWithShape="1">
          <a:blip r:embed="rId6">
            <a:extLst>
              <a:ext uri="{28A0092B-C50C-407E-A947-70E740481C1C}">
                <a14:useLocalDpi xmlns:a14="http://schemas.microsoft.com/office/drawing/2010/main" val="0"/>
              </a:ext>
            </a:extLst>
          </a:blip>
          <a:srcRect l="5758" t="3497" r="5758" b="10622"/>
          <a:stretch/>
        </p:blipFill>
        <p:spPr bwMode="auto">
          <a:xfrm>
            <a:off x="1828800" y="4149080"/>
            <a:ext cx="1854200" cy="187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descr="Image result for coffee break clipart">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8474" y="1579051"/>
            <a:ext cx="2169047" cy="19702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Recording Icon Images, Stock Photos &amp;amp; Vectors | Shutterstock"/>
          <p:cNvPicPr>
            <a:picLocks noChangeAspect="1" noChangeArrowheads="1"/>
          </p:cNvPicPr>
          <p:nvPr/>
        </p:nvPicPr>
        <p:blipFill rotWithShape="1">
          <a:blip r:embed="rId9">
            <a:extLst>
              <a:ext uri="{28A0092B-C50C-407E-A947-70E740481C1C}">
                <a14:useLocalDpi xmlns:a14="http://schemas.microsoft.com/office/drawing/2010/main" val="0"/>
              </a:ext>
            </a:extLst>
          </a:blip>
          <a:srcRect b="7151"/>
          <a:stretch/>
        </p:blipFill>
        <p:spPr bwMode="auto">
          <a:xfrm>
            <a:off x="4087196" y="1823333"/>
            <a:ext cx="1820907" cy="182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02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panose="020F0502020204030204" pitchFamily="34" charset="0"/>
                <a:cs typeface="Calibri" panose="020F0502020204030204" pitchFamily="34" charset="0"/>
              </a:rPr>
              <a:t>Overview of the course:</a:t>
            </a:r>
            <a:endParaRPr lang="en-GB"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67544" y="1772816"/>
            <a:ext cx="8229600" cy="3989040"/>
          </a:xfrm>
        </p:spPr>
        <p:txBody>
          <a:bodyPr>
            <a:normAutofit/>
          </a:bodyPr>
          <a:lstStyle/>
          <a:p>
            <a:r>
              <a:rPr lang="en-GB" sz="2000" dirty="0" smtClean="0">
                <a:latin typeface="Calibri" panose="020F0502020204030204" pitchFamily="34" charset="0"/>
                <a:cs typeface="Calibri" panose="020F0502020204030204" pitchFamily="34" charset="0"/>
              </a:rPr>
              <a:t>Session </a:t>
            </a:r>
            <a:r>
              <a:rPr lang="en-GB" sz="2000" dirty="0">
                <a:latin typeface="Calibri" panose="020F0502020204030204" pitchFamily="34" charset="0"/>
                <a:cs typeface="Calibri" panose="020F0502020204030204" pitchFamily="34" charset="0"/>
              </a:rPr>
              <a:t>1                  Introductions and an overview of cognitive abilities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                                                                      </a:t>
            </a:r>
          </a:p>
          <a:p>
            <a:r>
              <a:rPr lang="en-GB" sz="2000" dirty="0">
                <a:latin typeface="Calibri" panose="020F0502020204030204" pitchFamily="34" charset="0"/>
                <a:cs typeface="Calibri" panose="020F0502020204030204" pitchFamily="34" charset="0"/>
              </a:rPr>
              <a:t>Session 2                  Overview of memory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r>
              <a:rPr lang="en-GB" sz="2000" b="1" dirty="0">
                <a:solidFill>
                  <a:schemeClr val="accent2"/>
                </a:solidFill>
                <a:latin typeface="Calibri" panose="020F0502020204030204" pitchFamily="34" charset="0"/>
                <a:cs typeface="Calibri" panose="020F0502020204030204" pitchFamily="34" charset="0"/>
              </a:rPr>
              <a:t>Session 3                  </a:t>
            </a:r>
            <a:r>
              <a:rPr lang="en-GB" sz="2000" b="1" dirty="0" smtClean="0">
                <a:solidFill>
                  <a:schemeClr val="accent2"/>
                </a:solidFill>
                <a:latin typeface="Calibri" panose="020F0502020204030204" pitchFamily="34" charset="0"/>
                <a:cs typeface="Calibri" panose="020F0502020204030204" pitchFamily="34" charset="0"/>
              </a:rPr>
              <a:t>External </a:t>
            </a:r>
            <a:r>
              <a:rPr lang="en-GB" sz="2000" b="1" dirty="0">
                <a:solidFill>
                  <a:schemeClr val="accent2"/>
                </a:solidFill>
                <a:latin typeface="Calibri" panose="020F0502020204030204" pitchFamily="34" charset="0"/>
                <a:cs typeface="Calibri" panose="020F0502020204030204" pitchFamily="34" charset="0"/>
              </a:rPr>
              <a:t>memory enhancement strategies</a:t>
            </a:r>
            <a:r>
              <a:rPr lang="en-GB" sz="2000" dirty="0">
                <a:latin typeface="Calibri" panose="020F0502020204030204" pitchFamily="34" charset="0"/>
                <a:cs typeface="Calibri" panose="020F0502020204030204" pitchFamily="34" charset="0"/>
              </a:rPr>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Session 4                  </a:t>
            </a:r>
            <a:r>
              <a:rPr lang="en-GB" sz="2000" dirty="0" smtClean="0">
                <a:latin typeface="Calibri" panose="020F0502020204030204" pitchFamily="34" charset="0"/>
                <a:cs typeface="Calibri" panose="020F0502020204030204" pitchFamily="34" charset="0"/>
              </a:rPr>
              <a:t>Internal </a:t>
            </a:r>
            <a:r>
              <a:rPr lang="en-GB" sz="2000" dirty="0">
                <a:latin typeface="Calibri" panose="020F0502020204030204" pitchFamily="34" charset="0"/>
                <a:cs typeface="Calibri" panose="020F0502020204030204" pitchFamily="34" charset="0"/>
              </a:rPr>
              <a:t>memory enhancement strategies</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Session 5                  Mood and cognitive functioning</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Session 6                  Keeping well, course reviews and goodbyes</a:t>
            </a:r>
          </a:p>
          <a:p>
            <a:pPr marL="0" indent="0">
              <a:buNone/>
            </a:pPr>
            <a:endParaRPr lang="en-GB" dirty="0"/>
          </a:p>
        </p:txBody>
      </p:sp>
    </p:spTree>
    <p:extLst>
      <p:ext uri="{BB962C8B-B14F-4D97-AF65-F5344CB8AC3E}">
        <p14:creationId xmlns:p14="http://schemas.microsoft.com/office/powerpoint/2010/main" val="40416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5A47-F4B0-1A44-9458-941878EA9BFD}"/>
              </a:ext>
            </a:extLst>
          </p:cNvPr>
          <p:cNvSpPr>
            <a:spLocks noGrp="1"/>
          </p:cNvSpPr>
          <p:nvPr>
            <p:ph type="title"/>
          </p:nvPr>
        </p:nvSpPr>
        <p:spPr/>
        <p:txBody>
          <a:bodyPr/>
          <a:lstStyle/>
          <a:p>
            <a:r>
              <a:rPr lang="en-US" b="1" dirty="0" smtClean="0"/>
              <a:t>Session outline </a:t>
            </a:r>
            <a:endParaRPr lang="en-US" b="1" dirty="0"/>
          </a:p>
        </p:txBody>
      </p:sp>
      <p:sp>
        <p:nvSpPr>
          <p:cNvPr id="3" name="Content Placeholder 2">
            <a:extLst>
              <a:ext uri="{FF2B5EF4-FFF2-40B4-BE49-F238E27FC236}">
                <a16:creationId xmlns:a16="http://schemas.microsoft.com/office/drawing/2014/main" id="{7DD8798D-82F3-8546-9C00-DCDB9E2030C4}"/>
              </a:ext>
            </a:extLst>
          </p:cNvPr>
          <p:cNvSpPr>
            <a:spLocks noGrp="1"/>
          </p:cNvSpPr>
          <p:nvPr>
            <p:ph idx="1"/>
          </p:nvPr>
        </p:nvSpPr>
        <p:spPr/>
        <p:txBody>
          <a:bodyPr>
            <a:normAutofit/>
          </a:bodyPr>
          <a:lstStyle/>
          <a:p>
            <a:pPr marL="457200" indent="-457200">
              <a:buAutoNum type="arabicPeriod"/>
            </a:pPr>
            <a:r>
              <a:rPr lang="en-US" sz="3200" dirty="0" smtClean="0"/>
              <a:t>Mindfulness exercise</a:t>
            </a:r>
            <a:endParaRPr lang="en-US" sz="3200" dirty="0"/>
          </a:p>
          <a:p>
            <a:pPr marL="457200" indent="-457200">
              <a:buAutoNum type="arabicPeriod"/>
            </a:pPr>
            <a:r>
              <a:rPr lang="en-US" sz="3200" dirty="0"/>
              <a:t>Recap on the previous session</a:t>
            </a:r>
          </a:p>
          <a:p>
            <a:pPr marL="457200" indent="-457200">
              <a:buAutoNum type="arabicPeriod"/>
            </a:pPr>
            <a:r>
              <a:rPr lang="en-US" sz="3200" dirty="0"/>
              <a:t>C</a:t>
            </a:r>
            <a:r>
              <a:rPr lang="en-US" sz="3200" dirty="0" smtClean="0"/>
              <a:t>ommunicating cognitive difficulties </a:t>
            </a:r>
            <a:r>
              <a:rPr lang="en-US" sz="3200" dirty="0"/>
              <a:t>to others </a:t>
            </a:r>
          </a:p>
          <a:p>
            <a:pPr marL="457200" indent="-457200">
              <a:buAutoNum type="arabicPeriod"/>
            </a:pPr>
            <a:r>
              <a:rPr lang="en-US" sz="3200" dirty="0"/>
              <a:t>Overview of external </a:t>
            </a:r>
            <a:r>
              <a:rPr lang="en-US" sz="3200" dirty="0" smtClean="0"/>
              <a:t>memory strategies </a:t>
            </a:r>
            <a:endParaRPr lang="en-US" sz="3200" dirty="0"/>
          </a:p>
          <a:p>
            <a:pPr marL="457200" indent="-457200">
              <a:buAutoNum type="arabicPeriod"/>
            </a:pPr>
            <a:r>
              <a:rPr lang="en-US" sz="3200" dirty="0"/>
              <a:t>Out-of-session </a:t>
            </a:r>
            <a:r>
              <a:rPr lang="en-US" sz="3200" dirty="0" smtClean="0"/>
              <a:t>work.</a:t>
            </a:r>
            <a:endParaRPr lang="en-US" sz="3200" dirty="0"/>
          </a:p>
        </p:txBody>
      </p:sp>
    </p:spTree>
    <p:extLst>
      <p:ext uri="{BB962C8B-B14F-4D97-AF65-F5344CB8AC3E}">
        <p14:creationId xmlns:p14="http://schemas.microsoft.com/office/powerpoint/2010/main" val="311087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0806-23C4-DE45-A52B-7D0CEC3E142F}"/>
              </a:ext>
            </a:extLst>
          </p:cNvPr>
          <p:cNvSpPr>
            <a:spLocks noGrp="1"/>
          </p:cNvSpPr>
          <p:nvPr>
            <p:ph type="title"/>
          </p:nvPr>
        </p:nvSpPr>
        <p:spPr/>
        <p:txBody>
          <a:bodyPr/>
          <a:lstStyle/>
          <a:p>
            <a:r>
              <a:rPr lang="en-US" b="1" dirty="0"/>
              <a:t>Mindfulness </a:t>
            </a:r>
            <a:r>
              <a:rPr lang="en-US" b="1" dirty="0" smtClean="0"/>
              <a:t>exercise</a:t>
            </a:r>
            <a:endParaRPr lang="en-US" b="1" dirty="0"/>
          </a:p>
        </p:txBody>
      </p:sp>
      <p:pic>
        <p:nvPicPr>
          <p:cNvPr id="4" name="Picture 3">
            <a:extLst>
              <a:ext uri="{FF2B5EF4-FFF2-40B4-BE49-F238E27FC236}">
                <a16:creationId xmlns:a16="http://schemas.microsoft.com/office/drawing/2014/main" id="{9C16E3C3-2BD6-934A-BA1C-B6B0687871EC}"/>
              </a:ext>
            </a:extLst>
          </p:cNvPr>
          <p:cNvPicPr>
            <a:picLocks noChangeAspect="1"/>
          </p:cNvPicPr>
          <p:nvPr/>
        </p:nvPicPr>
        <p:blipFill>
          <a:blip r:embed="rId2"/>
          <a:stretch>
            <a:fillRect/>
          </a:stretch>
        </p:blipFill>
        <p:spPr>
          <a:xfrm>
            <a:off x="2807804" y="1916832"/>
            <a:ext cx="3528392" cy="3615156"/>
          </a:xfrm>
          <a:prstGeom prst="rect">
            <a:avLst/>
          </a:prstGeom>
        </p:spPr>
      </p:pic>
    </p:spTree>
    <p:extLst>
      <p:ext uri="{BB962C8B-B14F-4D97-AF65-F5344CB8AC3E}">
        <p14:creationId xmlns:p14="http://schemas.microsoft.com/office/powerpoint/2010/main" val="3870051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62B0-A77E-F14D-B854-664BBBC6D648}"/>
              </a:ext>
            </a:extLst>
          </p:cNvPr>
          <p:cNvSpPr>
            <a:spLocks noGrp="1"/>
          </p:cNvSpPr>
          <p:nvPr>
            <p:ph type="title"/>
          </p:nvPr>
        </p:nvSpPr>
        <p:spPr/>
        <p:txBody>
          <a:bodyPr/>
          <a:lstStyle/>
          <a:p>
            <a:r>
              <a:rPr lang="en-US" b="1" dirty="0"/>
              <a:t>R</a:t>
            </a:r>
            <a:r>
              <a:rPr lang="en-US" b="1" dirty="0" smtClean="0"/>
              <a:t>ecap </a:t>
            </a:r>
            <a:r>
              <a:rPr lang="en-US" b="1" dirty="0"/>
              <a:t>of previous </a:t>
            </a:r>
            <a:r>
              <a:rPr lang="en-US" b="1" dirty="0" smtClean="0"/>
              <a:t>session</a:t>
            </a:r>
            <a:endParaRPr lang="en-US" b="1" dirty="0"/>
          </a:p>
        </p:txBody>
      </p:sp>
      <p:sp>
        <p:nvSpPr>
          <p:cNvPr id="3" name="Content Placeholder 2">
            <a:extLst>
              <a:ext uri="{FF2B5EF4-FFF2-40B4-BE49-F238E27FC236}">
                <a16:creationId xmlns:a16="http://schemas.microsoft.com/office/drawing/2014/main" id="{F410D971-F4EE-1E45-84EF-5ADD8EE1FF53}"/>
              </a:ext>
            </a:extLst>
          </p:cNvPr>
          <p:cNvSpPr>
            <a:spLocks noGrp="1"/>
          </p:cNvSpPr>
          <p:nvPr>
            <p:ph idx="1"/>
          </p:nvPr>
        </p:nvSpPr>
        <p:spPr>
          <a:xfrm>
            <a:off x="683568" y="1628800"/>
            <a:ext cx="8229600" cy="4876800"/>
          </a:xfrm>
        </p:spPr>
        <p:txBody>
          <a:bodyPr/>
          <a:lstStyle/>
          <a:p>
            <a:r>
              <a:rPr lang="en-GB" sz="3200" dirty="0"/>
              <a:t>Welcome and grounding exercise</a:t>
            </a:r>
          </a:p>
          <a:p>
            <a:r>
              <a:rPr lang="en-GB" sz="3200" dirty="0" smtClean="0"/>
              <a:t>Exploring </a:t>
            </a:r>
            <a:r>
              <a:rPr lang="en-GB" sz="3200" dirty="0"/>
              <a:t>the memory </a:t>
            </a:r>
            <a:r>
              <a:rPr lang="en-GB" sz="3200" dirty="0" smtClean="0"/>
              <a:t>process (attention, information processing, encoding, storage, retrieval) </a:t>
            </a:r>
            <a:endParaRPr lang="en-GB" sz="3200" dirty="0"/>
          </a:p>
          <a:p>
            <a:r>
              <a:rPr lang="en-GB" sz="3200" dirty="0"/>
              <a:t>Why do people experience memory difficulties</a:t>
            </a:r>
            <a:r>
              <a:rPr lang="en-GB" sz="3200" dirty="0" smtClean="0"/>
              <a:t>?</a:t>
            </a:r>
          </a:p>
          <a:p>
            <a:r>
              <a:rPr lang="en-GB" sz="3200" dirty="0" smtClean="0"/>
              <a:t>How are people with memory difficulties affected?</a:t>
            </a:r>
            <a:endParaRPr lang="en-GB" sz="3200" dirty="0"/>
          </a:p>
          <a:p>
            <a:r>
              <a:rPr lang="en-GB" sz="3200" dirty="0"/>
              <a:t>Out of session </a:t>
            </a:r>
            <a:r>
              <a:rPr lang="en-GB" sz="3200" dirty="0" smtClean="0"/>
              <a:t>work.</a:t>
            </a:r>
            <a:endParaRPr lang="en-GB" sz="3200" dirty="0"/>
          </a:p>
          <a:p>
            <a:endParaRPr lang="en-US" dirty="0"/>
          </a:p>
        </p:txBody>
      </p:sp>
    </p:spTree>
    <p:extLst>
      <p:ext uri="{BB962C8B-B14F-4D97-AF65-F5344CB8AC3E}">
        <p14:creationId xmlns:p14="http://schemas.microsoft.com/office/powerpoint/2010/main" val="150395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Reviewing weekly goals</a:t>
            </a:r>
            <a:endParaRPr lang="en-GB" b="1" dirty="0"/>
          </a:p>
        </p:txBody>
      </p:sp>
      <p:sp>
        <p:nvSpPr>
          <p:cNvPr id="3" name="Content Placeholder 2"/>
          <p:cNvSpPr>
            <a:spLocks noGrp="1"/>
          </p:cNvSpPr>
          <p:nvPr>
            <p:ph idx="1"/>
          </p:nvPr>
        </p:nvSpPr>
        <p:spPr>
          <a:xfrm>
            <a:off x="509844" y="1700808"/>
            <a:ext cx="5338936" cy="4876800"/>
          </a:xfrm>
        </p:spPr>
        <p:txBody>
          <a:bodyPr/>
          <a:lstStyle/>
          <a:p>
            <a:pPr marL="0" indent="0">
              <a:buNone/>
            </a:pPr>
            <a:r>
              <a:rPr lang="en-GB" sz="3200" dirty="0" smtClean="0"/>
              <a:t>Trying out a new memory strategy for the week:</a:t>
            </a:r>
          </a:p>
          <a:p>
            <a:pPr marL="0" indent="0">
              <a:buNone/>
            </a:pPr>
            <a:endParaRPr lang="en-GB" sz="3200" dirty="0" smtClean="0"/>
          </a:p>
          <a:p>
            <a:r>
              <a:rPr lang="en-GB" sz="3200" dirty="0" smtClean="0"/>
              <a:t>Were you able to do it?</a:t>
            </a:r>
          </a:p>
          <a:p>
            <a:r>
              <a:rPr lang="en-GB" sz="3200" dirty="0" smtClean="0"/>
              <a:t>Was it difficult to do?</a:t>
            </a:r>
          </a:p>
          <a:p>
            <a:r>
              <a:rPr lang="en-GB" sz="3200" dirty="0" smtClean="0"/>
              <a:t>Was it helpful/unhelpful?</a:t>
            </a:r>
          </a:p>
          <a:p>
            <a:endParaRPr lang="en-GB" dirty="0"/>
          </a:p>
        </p:txBody>
      </p:sp>
      <p:pic>
        <p:nvPicPr>
          <p:cNvPr id="1026" name="Picture 2" descr="Image result for goal clipart">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357" y="2132856"/>
            <a:ext cx="2795863" cy="276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93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BDAE-1EC1-5B42-90B6-715F59A2D282}"/>
              </a:ext>
            </a:extLst>
          </p:cNvPr>
          <p:cNvSpPr>
            <a:spLocks noGrp="1"/>
          </p:cNvSpPr>
          <p:nvPr>
            <p:ph type="title"/>
          </p:nvPr>
        </p:nvSpPr>
        <p:spPr>
          <a:xfrm>
            <a:off x="457200" y="533400"/>
            <a:ext cx="8229600" cy="1383432"/>
          </a:xfrm>
        </p:spPr>
        <p:txBody>
          <a:bodyPr/>
          <a:lstStyle/>
          <a:p>
            <a:r>
              <a:rPr lang="en-US" b="1" dirty="0"/>
              <a:t>Communicating my difficulties to </a:t>
            </a:r>
            <a:r>
              <a:rPr lang="en-US" b="1" dirty="0" smtClean="0"/>
              <a:t>others</a:t>
            </a:r>
            <a:endParaRPr lang="en-US" b="1" dirty="0"/>
          </a:p>
        </p:txBody>
      </p:sp>
      <p:pic>
        <p:nvPicPr>
          <p:cNvPr id="4" name="irc_mi" descr="Image result for two people talking">
            <a:hlinkClick r:id="rId3"/>
            <a:extLst>
              <a:ext uri="{FF2B5EF4-FFF2-40B4-BE49-F238E27FC236}">
                <a16:creationId xmlns:a16="http://schemas.microsoft.com/office/drawing/2014/main" id="{F89E01E3-23C0-DF4B-909D-1903247B0B4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6213" y="2492896"/>
            <a:ext cx="3315970" cy="3315970"/>
          </a:xfrm>
          <a:prstGeom prst="rect">
            <a:avLst/>
          </a:prstGeom>
          <a:noFill/>
          <a:ln>
            <a:noFill/>
          </a:ln>
        </p:spPr>
      </p:pic>
      <p:sp>
        <p:nvSpPr>
          <p:cNvPr id="6" name="TextBox 5">
            <a:extLst>
              <a:ext uri="{FF2B5EF4-FFF2-40B4-BE49-F238E27FC236}">
                <a16:creationId xmlns:a16="http://schemas.microsoft.com/office/drawing/2014/main" id="{05446B4B-C8AC-6E47-A481-429DB40BCEDD}"/>
              </a:ext>
            </a:extLst>
          </p:cNvPr>
          <p:cNvSpPr txBox="1"/>
          <p:nvPr/>
        </p:nvSpPr>
        <p:spPr>
          <a:xfrm>
            <a:off x="539552" y="2274663"/>
            <a:ext cx="4392488" cy="39703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b="1" dirty="0"/>
              <a:t>Pros</a:t>
            </a:r>
            <a:r>
              <a:rPr lang="en-US" sz="2800" dirty="0"/>
              <a:t> and </a:t>
            </a:r>
            <a:r>
              <a:rPr lang="en-US" sz="2800" b="1" dirty="0" smtClean="0"/>
              <a:t>cons</a:t>
            </a:r>
            <a:endParaRPr lang="en-US" sz="2800" dirty="0"/>
          </a:p>
          <a:p>
            <a:pPr marL="285750" indent="-285750">
              <a:lnSpc>
                <a:spcPct val="150000"/>
              </a:lnSpc>
              <a:buFont typeface="Arial" panose="020B0604020202020204" pitchFamily="34" charset="0"/>
              <a:buChar char="•"/>
            </a:pPr>
            <a:r>
              <a:rPr lang="en-US" sz="2800" b="1" dirty="0"/>
              <a:t>Who</a:t>
            </a:r>
            <a:r>
              <a:rPr lang="en-US" sz="2800" dirty="0"/>
              <a:t> might it be important to tell?</a:t>
            </a:r>
          </a:p>
          <a:p>
            <a:pPr marL="285750" indent="-285750">
              <a:lnSpc>
                <a:spcPct val="150000"/>
              </a:lnSpc>
              <a:buFont typeface="Arial" panose="020B0604020202020204" pitchFamily="34" charset="0"/>
              <a:buChar char="•"/>
            </a:pPr>
            <a:r>
              <a:rPr lang="en-US" sz="2800" b="1" dirty="0"/>
              <a:t>How</a:t>
            </a:r>
            <a:r>
              <a:rPr lang="en-US" sz="2800" dirty="0"/>
              <a:t> might we go about telling others about my cognitive </a:t>
            </a:r>
            <a:r>
              <a:rPr lang="en-US" sz="2800" dirty="0" smtClean="0"/>
              <a:t>difficulties?</a:t>
            </a:r>
            <a:endParaRPr lang="en-US" sz="2800" dirty="0"/>
          </a:p>
        </p:txBody>
      </p:sp>
    </p:spTree>
    <p:extLst>
      <p:ext uri="{BB962C8B-B14F-4D97-AF65-F5344CB8AC3E}">
        <p14:creationId xmlns:p14="http://schemas.microsoft.com/office/powerpoint/2010/main" val="375462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6197</TotalTime>
  <Words>976</Words>
  <Application>Microsoft Office PowerPoint</Application>
  <PresentationFormat>On-screen Show (4:3)</PresentationFormat>
  <Paragraphs>151</Paragraphs>
  <Slides>25</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Clarity</vt:lpstr>
      <vt:lpstr>Memory Skills Group</vt:lpstr>
      <vt:lpstr>Welcome!</vt:lpstr>
      <vt:lpstr>Housekeeping:</vt:lpstr>
      <vt:lpstr>Overview of the course:</vt:lpstr>
      <vt:lpstr>Session outline </vt:lpstr>
      <vt:lpstr>Mindfulness exercise</vt:lpstr>
      <vt:lpstr>Recap of previous session</vt:lpstr>
      <vt:lpstr>Reviewing weekly goals</vt:lpstr>
      <vt:lpstr>Communicating my difficulties to others</vt:lpstr>
      <vt:lpstr>PowerPoint Presentation</vt:lpstr>
      <vt:lpstr>External strategies – What are they? </vt:lpstr>
      <vt:lpstr>Why use external strategies </vt:lpstr>
      <vt:lpstr>Organisation – notes </vt:lpstr>
      <vt:lpstr>Organisation – sorting</vt:lpstr>
      <vt:lpstr>Technology </vt:lpstr>
      <vt:lpstr>Using voice control on your phone/speaker </vt:lpstr>
      <vt:lpstr>Find My Friends (IPhone)</vt:lpstr>
      <vt:lpstr>Creating a memory ‘tool box’</vt:lpstr>
      <vt:lpstr>Strategy examples</vt:lpstr>
      <vt:lpstr>PowerPoint Presentation</vt:lpstr>
      <vt:lpstr>Tips to get you started </vt:lpstr>
      <vt:lpstr>How do I know which strategies will be most useful for me?</vt:lpstr>
      <vt:lpstr>Out of Session Work</vt:lpstr>
      <vt:lpstr>Summary</vt:lpstr>
      <vt:lpstr>Thank you for attending</vt:lpstr>
    </vt:vector>
  </TitlesOfParts>
  <Company>North Staffs IT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Skills Group</dc:title>
  <dc:creator>Steiner Anja (RLY) NSCHT</dc:creator>
  <cp:lastModifiedBy>Grace Sunerton (RLY) NSCHT</cp:lastModifiedBy>
  <cp:revision>83</cp:revision>
  <cp:lastPrinted>2020-01-27T09:09:57Z</cp:lastPrinted>
  <dcterms:created xsi:type="dcterms:W3CDTF">2019-11-05T09:48:07Z</dcterms:created>
  <dcterms:modified xsi:type="dcterms:W3CDTF">2022-07-18T08:23:31Z</dcterms:modified>
</cp:coreProperties>
</file>